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unknown"/>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82" r:id="rId2"/>
    <p:sldId id="269" r:id="rId3"/>
    <p:sldId id="256" r:id="rId4"/>
    <p:sldId id="257" r:id="rId5"/>
    <p:sldId id="267" r:id="rId6"/>
    <p:sldId id="258" r:id="rId7"/>
    <p:sldId id="259" r:id="rId8"/>
    <p:sldId id="261" r:id="rId9"/>
    <p:sldId id="270" r:id="rId10"/>
    <p:sldId id="271" r:id="rId11"/>
    <p:sldId id="272" r:id="rId12"/>
    <p:sldId id="275" r:id="rId13"/>
    <p:sldId id="274" r:id="rId14"/>
    <p:sldId id="260" r:id="rId15"/>
    <p:sldId id="262" r:id="rId16"/>
    <p:sldId id="276" r:id="rId17"/>
    <p:sldId id="277" r:id="rId18"/>
    <p:sldId id="278" r:id="rId19"/>
    <p:sldId id="279" r:id="rId20"/>
    <p:sldId id="280" r:id="rId21"/>
    <p:sldId id="284" r:id="rId22"/>
    <p:sldId id="264" r:id="rId23"/>
    <p:sldId id="265" r:id="rId24"/>
    <p:sldId id="281" r:id="rId25"/>
    <p:sldId id="268" r:id="rId26"/>
    <p:sldId id="283" r:id="rId27"/>
    <p:sldId id="285"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2" d="100"/>
          <a:sy n="72" d="100"/>
        </p:scale>
        <p:origin x="-1704"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eg>
</file>

<file path=ppt/media/image10.jpeg>
</file>

<file path=ppt/media/image11.jpg>
</file>

<file path=ppt/media/image12.png>
</file>

<file path=ppt/media/image13.jpg>
</file>

<file path=ppt/media/image2.jpeg>
</file>

<file path=ppt/media/image3.jpeg>
</file>

<file path=ppt/media/image4.png>
</file>

<file path=ppt/media/image5.jpg>
</file>

<file path=ppt/media/image6.jpg>
</file>

<file path=ppt/media/image7.jpeg>
</file>

<file path=ppt/media/image8.jp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3C15F0-970A-D546-9AE3-7C75217FDF35}" type="datetimeFigureOut">
              <a:rPr lang="en-US" smtClean="0"/>
              <a:t>11/6/13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8873455-FC75-ED46-B980-711813C87707}" type="slidenum">
              <a:rPr lang="en-US" smtClean="0"/>
              <a:t>‹#›</a:t>
            </a:fld>
            <a:endParaRPr lang="en-US"/>
          </a:p>
        </p:txBody>
      </p:sp>
    </p:spTree>
    <p:extLst>
      <p:ext uri="{BB962C8B-B14F-4D97-AF65-F5344CB8AC3E}">
        <p14:creationId xmlns:p14="http://schemas.microsoft.com/office/powerpoint/2010/main" val="356301152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Uncomfortable</a:t>
            </a:r>
            <a:r>
              <a:rPr lang="en-US" baseline="0" dirty="0" smtClean="0"/>
              <a:t> – remember this feeling</a:t>
            </a:r>
            <a:endParaRPr lang="en-US" dirty="0" smtClean="0"/>
          </a:p>
          <a:p>
            <a:r>
              <a:rPr lang="en-US" dirty="0" smtClean="0"/>
              <a:t>How non-tech people feel when we engage</a:t>
            </a:r>
            <a:r>
              <a:rPr lang="en-US" baseline="0" dirty="0" smtClean="0"/>
              <a:t> in tech speak.</a:t>
            </a:r>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1</a:t>
            </a:fld>
            <a:endParaRPr lang="en-US"/>
          </a:p>
        </p:txBody>
      </p:sp>
    </p:spTree>
    <p:extLst>
      <p:ext uri="{BB962C8B-B14F-4D97-AF65-F5344CB8AC3E}">
        <p14:creationId xmlns:p14="http://schemas.microsoft.com/office/powerpoint/2010/main" val="2808218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www.boston</a:t>
            </a:r>
            <a:r>
              <a:rPr lang="en-US" dirty="0" smtClean="0"/>
              <a:t>-bankruptcy-</a:t>
            </a:r>
            <a:r>
              <a:rPr lang="en-US" dirty="0" err="1" smtClean="0"/>
              <a:t>info.com</a:t>
            </a:r>
            <a:r>
              <a:rPr lang="en-US" dirty="0" smtClean="0"/>
              <a:t>/images/Attorney%20Matthew%20E.%20Jones.jpg</a:t>
            </a:r>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11</a:t>
            </a:fld>
            <a:endParaRPr lang="en-US"/>
          </a:p>
        </p:txBody>
      </p:sp>
    </p:spTree>
    <p:extLst>
      <p:ext uri="{BB962C8B-B14F-4D97-AF65-F5344CB8AC3E}">
        <p14:creationId xmlns:p14="http://schemas.microsoft.com/office/powerpoint/2010/main" val="724508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http://images4.wikia.nocookie.net/__cb20121206212627/</a:t>
            </a:r>
            <a:r>
              <a:rPr lang="en-US" dirty="0" err="1" smtClean="0"/>
              <a:t>threescompany</a:t>
            </a:r>
            <a:r>
              <a:rPr lang="en-US" dirty="0" smtClean="0"/>
              <a:t>/images/b/b3/</a:t>
            </a:r>
            <a:r>
              <a:rPr lang="en-US" dirty="0" err="1" smtClean="0"/>
              <a:t>Three's_Company.png</a:t>
            </a:r>
            <a:endParaRPr lang="en-US" dirty="0" smtClean="0"/>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13</a:t>
            </a:fld>
            <a:endParaRPr lang="en-US"/>
          </a:p>
        </p:txBody>
      </p:sp>
    </p:spTree>
    <p:extLst>
      <p:ext uri="{BB962C8B-B14F-4D97-AF65-F5344CB8AC3E}">
        <p14:creationId xmlns:p14="http://schemas.microsoft.com/office/powerpoint/2010/main" val="32399832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www.lifeslittlemysteries.com</a:t>
            </a:r>
            <a:r>
              <a:rPr lang="en-US" dirty="0" smtClean="0"/>
              <a:t>/images/</a:t>
            </a:r>
            <a:r>
              <a:rPr lang="en-US" dirty="0" err="1" smtClean="0"/>
              <a:t>i</a:t>
            </a:r>
            <a:r>
              <a:rPr lang="en-US" dirty="0" smtClean="0"/>
              <a:t>/1662/original/aliens-ET.jpg?1333030467</a:t>
            </a:r>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14</a:t>
            </a:fld>
            <a:endParaRPr lang="en-US"/>
          </a:p>
        </p:txBody>
      </p:sp>
    </p:spTree>
    <p:extLst>
      <p:ext uri="{BB962C8B-B14F-4D97-AF65-F5344CB8AC3E}">
        <p14:creationId xmlns:p14="http://schemas.microsoft.com/office/powerpoint/2010/main" val="19880432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a:t>
            </a:r>
            <a:r>
              <a:rPr lang="en-US" baseline="0" dirty="0" smtClean="0"/>
              <a:t> article by Donna </a:t>
            </a:r>
            <a:r>
              <a:rPr lang="en-US" baseline="0" dirty="0" err="1" smtClean="0"/>
              <a:t>Boyette</a:t>
            </a:r>
            <a:endParaRPr lang="en-US" dirty="0" smtClean="0"/>
          </a:p>
          <a:p>
            <a:r>
              <a:rPr lang="en-US" dirty="0" smtClean="0"/>
              <a:t>http://</a:t>
            </a:r>
            <a:r>
              <a:rPr lang="en-US" dirty="0" err="1" smtClean="0"/>
              <a:t>www.techrepublic.com</a:t>
            </a:r>
            <a:r>
              <a:rPr lang="en-US" dirty="0" smtClean="0"/>
              <a:t>/article/seven-tips-for-talking-with-nontechnical-people/</a:t>
            </a:r>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15</a:t>
            </a:fld>
            <a:endParaRPr lang="en-US"/>
          </a:p>
        </p:txBody>
      </p:sp>
    </p:spTree>
    <p:extLst>
      <p:ext uri="{BB962C8B-B14F-4D97-AF65-F5344CB8AC3E}">
        <p14:creationId xmlns:p14="http://schemas.microsoft.com/office/powerpoint/2010/main" val="63957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Clueless – think back to first programming class; concepts that are</a:t>
            </a:r>
            <a:r>
              <a:rPr lang="en-US" baseline="0" dirty="0" smtClean="0"/>
              <a:t> trivial now were overwhelming then</a:t>
            </a:r>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16</a:t>
            </a:fld>
            <a:endParaRPr lang="en-US"/>
          </a:p>
        </p:txBody>
      </p:sp>
    </p:spTree>
    <p:extLst>
      <p:ext uri="{BB962C8B-B14F-4D97-AF65-F5344CB8AC3E}">
        <p14:creationId xmlns:p14="http://schemas.microsoft.com/office/powerpoint/2010/main" val="17350364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a:t>
            </a:r>
            <a:r>
              <a:rPr lang="en-US" baseline="0" dirty="0" smtClean="0"/>
              <a:t> not how: r</a:t>
            </a:r>
            <a:r>
              <a:rPr lang="en-US" dirty="0" smtClean="0"/>
              <a:t>emember the petty officer’s answer and McGee’s translation</a:t>
            </a:r>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17</a:t>
            </a:fld>
            <a:endParaRPr lang="en-US"/>
          </a:p>
        </p:txBody>
      </p:sp>
    </p:spTree>
    <p:extLst>
      <p:ext uri="{BB962C8B-B14F-4D97-AF65-F5344CB8AC3E}">
        <p14:creationId xmlns:p14="http://schemas.microsoft.com/office/powerpoint/2010/main" val="6764060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28873455-FC75-ED46-B980-711813C87707}" type="slidenum">
              <a:rPr lang="en-US" smtClean="0"/>
              <a:t>19</a:t>
            </a:fld>
            <a:endParaRPr lang="en-US"/>
          </a:p>
        </p:txBody>
      </p:sp>
    </p:spTree>
    <p:extLst>
      <p:ext uri="{BB962C8B-B14F-4D97-AF65-F5344CB8AC3E}">
        <p14:creationId xmlns:p14="http://schemas.microsoft.com/office/powerpoint/2010/main" val="38124531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Visual</a:t>
            </a:r>
            <a:r>
              <a:rPr lang="en-US" baseline="0" dirty="0" smtClean="0"/>
              <a:t> examples</a:t>
            </a:r>
            <a:r>
              <a:rPr lang="en-US" dirty="0" smtClean="0"/>
              <a:t>: props, pictures, stories</a:t>
            </a:r>
          </a:p>
          <a:p>
            <a:r>
              <a:rPr lang="en-US" dirty="0" smtClean="0"/>
              <a:t>Does not have to be electronic</a:t>
            </a:r>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20</a:t>
            </a:fld>
            <a:endParaRPr lang="en-US"/>
          </a:p>
        </p:txBody>
      </p:sp>
    </p:spTree>
    <p:extLst>
      <p:ext uri="{BB962C8B-B14F-4D97-AF65-F5344CB8AC3E}">
        <p14:creationId xmlns:p14="http://schemas.microsoft.com/office/powerpoint/2010/main" val="37415842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Roy Tennant, </a:t>
            </a:r>
            <a:r>
              <a:rPr lang="en-US" sz="1200" b="0" i="0" u="none" strike="noStrike" kern="1200" baseline="0" dirty="0" smtClean="0">
                <a:solidFill>
                  <a:schemeClr val="tx1"/>
                </a:solidFill>
                <a:latin typeface="+mn-lt"/>
                <a:ea typeface="+mn-ea"/>
                <a:cs typeface="+mn-cs"/>
              </a:rPr>
              <a:t>Technology in Libraries: Essays in Honor of Anne </a:t>
            </a:r>
            <a:r>
              <a:rPr lang="en-US" sz="1200" b="0" i="0" u="none" strike="noStrike" kern="1200" baseline="0" dirty="0" err="1" smtClean="0">
                <a:solidFill>
                  <a:schemeClr val="tx1"/>
                </a:solidFill>
                <a:latin typeface="+mn-lt"/>
                <a:ea typeface="+mn-ea"/>
                <a:cs typeface="+mn-cs"/>
              </a:rPr>
              <a:t>Grodzins</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Lipow</a:t>
            </a:r>
            <a:r>
              <a:rPr lang="en-US" sz="1200" b="0" i="0" u="none" strike="noStrike" kern="1200" baseline="0" dirty="0" smtClean="0">
                <a:solidFill>
                  <a:schemeClr val="tx1"/>
                </a:solidFill>
                <a:latin typeface="+mn-lt"/>
                <a:ea typeface="+mn-ea"/>
                <a:cs typeface="+mn-cs"/>
              </a:rPr>
              <a:t>, ed. Roy Tennant. </a:t>
            </a:r>
            <a:r>
              <a:rPr lang="en-US" sz="1200" b="0" i="0" u="none" strike="noStrike" kern="1200" baseline="0" dirty="0" err="1" smtClean="0">
                <a:solidFill>
                  <a:schemeClr val="tx1"/>
                </a:solidFill>
                <a:latin typeface="+mn-lt"/>
                <a:ea typeface="+mn-ea"/>
                <a:cs typeface="+mn-cs"/>
              </a:rPr>
              <a:t>Lulu.com</a:t>
            </a:r>
            <a:r>
              <a:rPr lang="en-US" sz="1200" b="0" i="0" u="none" strike="noStrike" kern="1200" baseline="0" dirty="0" smtClean="0">
                <a:solidFill>
                  <a:schemeClr val="tx1"/>
                </a:solidFill>
                <a:latin typeface="+mn-lt"/>
                <a:ea typeface="+mn-ea"/>
                <a:cs typeface="+mn-cs"/>
              </a:rPr>
              <a:t>, 2008</a:t>
            </a:r>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21</a:t>
            </a:fld>
            <a:endParaRPr lang="en-US"/>
          </a:p>
        </p:txBody>
      </p:sp>
    </p:spTree>
    <p:extLst>
      <p:ext uri="{BB962C8B-B14F-4D97-AF65-F5344CB8AC3E}">
        <p14:creationId xmlns:p14="http://schemas.microsoft.com/office/powerpoint/2010/main" val="6083649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avoid</a:t>
            </a:r>
            <a:r>
              <a:rPr lang="en-US" baseline="0" dirty="0" smtClean="0"/>
              <a:t> – minimize</a:t>
            </a:r>
            <a:endParaRPr lang="en-US" dirty="0" smtClean="0"/>
          </a:p>
          <a:p>
            <a:r>
              <a:rPr lang="en-US" dirty="0" smtClean="0"/>
              <a:t>Ideas</a:t>
            </a:r>
            <a:r>
              <a:rPr lang="en-US" baseline="0" dirty="0" smtClean="0"/>
              <a:t> from http://</a:t>
            </a:r>
            <a:r>
              <a:rPr lang="en-US" baseline="0" dirty="0" err="1" smtClean="0"/>
              <a:t>ask.slashdot.org</a:t>
            </a:r>
            <a:r>
              <a:rPr lang="en-US" baseline="0" dirty="0" smtClean="0"/>
              <a:t>/story/07/05/16/229219/better-communication-with-non-technical-people</a:t>
            </a:r>
            <a:endParaRPr lang="en-US" dirty="0" smtClean="0"/>
          </a:p>
          <a:p>
            <a:r>
              <a:rPr lang="en-US" dirty="0" smtClean="0"/>
              <a:t>http://</a:t>
            </a:r>
            <a:r>
              <a:rPr lang="en-US" dirty="0" err="1" smtClean="0"/>
              <a:t>www.beyond.com</a:t>
            </a:r>
            <a:r>
              <a:rPr lang="en-US" dirty="0" smtClean="0"/>
              <a:t>/articles/communicating-technical-roles-to-non-technical-12435-article.html</a:t>
            </a:r>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22</a:t>
            </a:fld>
            <a:endParaRPr lang="en-US"/>
          </a:p>
        </p:txBody>
      </p:sp>
    </p:spTree>
    <p:extLst>
      <p:ext uri="{BB962C8B-B14F-4D97-AF65-F5344CB8AC3E}">
        <p14:creationId xmlns:p14="http://schemas.microsoft.com/office/powerpoint/2010/main" val="3447563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baseline="0" dirty="0" smtClean="0">
                <a:solidFill>
                  <a:srgbClr val="FF0000"/>
                </a:solidFill>
              </a:rPr>
              <a:t>Make sure everyone knows what OS/2 is</a:t>
            </a:r>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2</a:t>
            </a:fld>
            <a:endParaRPr lang="en-US"/>
          </a:p>
        </p:txBody>
      </p:sp>
    </p:spTree>
    <p:extLst>
      <p:ext uri="{BB962C8B-B14F-4D97-AF65-F5344CB8AC3E}">
        <p14:creationId xmlns:p14="http://schemas.microsoft.com/office/powerpoint/2010/main" val="7752222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Metaphors: Savior taught using parables</a:t>
            </a:r>
          </a:p>
          <a:p>
            <a:r>
              <a:rPr lang="en-US" dirty="0" smtClean="0"/>
              <a:t>From article</a:t>
            </a:r>
            <a:r>
              <a:rPr lang="en-US" baseline="0" dirty="0" smtClean="0"/>
              <a:t> by Chris </a:t>
            </a:r>
            <a:r>
              <a:rPr lang="en-US" baseline="0" dirty="0" err="1" smtClean="0"/>
              <a:t>Pirillo</a:t>
            </a:r>
            <a:endParaRPr lang="en-US" dirty="0" smtClean="0"/>
          </a:p>
          <a:p>
            <a:r>
              <a:rPr lang="en-US" dirty="0" smtClean="0"/>
              <a:t>http://</a:t>
            </a:r>
            <a:r>
              <a:rPr lang="en-US" dirty="0" err="1" smtClean="0"/>
              <a:t>chris.pirillo.com</a:t>
            </a:r>
            <a:r>
              <a:rPr lang="en-US" dirty="0" smtClean="0"/>
              <a:t>/how-to-explain-tech-to-non-technical-people/</a:t>
            </a:r>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23</a:t>
            </a:fld>
            <a:endParaRPr lang="en-US"/>
          </a:p>
        </p:txBody>
      </p:sp>
    </p:spTree>
    <p:extLst>
      <p:ext uri="{BB962C8B-B14F-4D97-AF65-F5344CB8AC3E}">
        <p14:creationId xmlns:p14="http://schemas.microsoft.com/office/powerpoint/2010/main" val="37473298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Pace yourself: slow down!</a:t>
            </a:r>
          </a:p>
          <a:p>
            <a:r>
              <a:rPr lang="en-US" dirty="0" smtClean="0"/>
              <a:t>From article</a:t>
            </a:r>
            <a:r>
              <a:rPr lang="en-US" baseline="0" dirty="0" smtClean="0"/>
              <a:t> by Chris </a:t>
            </a:r>
            <a:r>
              <a:rPr lang="en-US" baseline="0" dirty="0" err="1" smtClean="0"/>
              <a:t>Pirillo</a:t>
            </a:r>
            <a:endParaRPr lang="en-US" dirty="0" smtClean="0"/>
          </a:p>
          <a:p>
            <a:r>
              <a:rPr lang="en-US" dirty="0" smtClean="0"/>
              <a:t>http://</a:t>
            </a:r>
            <a:r>
              <a:rPr lang="en-US" dirty="0" err="1" smtClean="0"/>
              <a:t>chris.pirillo.com</a:t>
            </a:r>
            <a:r>
              <a:rPr lang="en-US" dirty="0" smtClean="0"/>
              <a:t>/how-to-explain-tech-to-non-technical-people/</a:t>
            </a:r>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24</a:t>
            </a:fld>
            <a:endParaRPr lang="en-US"/>
          </a:p>
        </p:txBody>
      </p:sp>
    </p:spTree>
    <p:extLst>
      <p:ext uri="{BB962C8B-B14F-4D97-AF65-F5344CB8AC3E}">
        <p14:creationId xmlns:p14="http://schemas.microsoft.com/office/powerpoint/2010/main" val="37473298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from article by Paul Glen in </a:t>
            </a:r>
            <a:r>
              <a:rPr lang="en-US" baseline="0" dirty="0" err="1" smtClean="0"/>
              <a:t>ComputerWorld</a:t>
            </a:r>
            <a:r>
              <a:rPr lang="en-US" baseline="0" smtClean="0"/>
              <a:t> UK</a:t>
            </a:r>
          </a:p>
          <a:p>
            <a:r>
              <a:rPr lang="en-US" baseline="0" smtClean="0"/>
              <a:t>http</a:t>
            </a:r>
            <a:r>
              <a:rPr lang="en-US" baseline="0" dirty="0" smtClean="0"/>
              <a:t>://</a:t>
            </a:r>
            <a:r>
              <a:rPr lang="en-US" baseline="0" dirty="0" err="1" smtClean="0"/>
              <a:t>www.computerworlduk.com</a:t>
            </a:r>
            <a:r>
              <a:rPr lang="en-US" baseline="0" dirty="0" smtClean="0"/>
              <a:t>/advice/it-business/3309737/when-techies-speak-the-devils-in-the-details/</a:t>
            </a:r>
            <a:endParaRPr lang="en-US" dirty="0" smtClean="0"/>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25</a:t>
            </a:fld>
            <a:endParaRPr lang="en-US"/>
          </a:p>
        </p:txBody>
      </p:sp>
    </p:spTree>
    <p:extLst>
      <p:ext uri="{BB962C8B-B14F-4D97-AF65-F5344CB8AC3E}">
        <p14:creationId xmlns:p14="http://schemas.microsoft.com/office/powerpoint/2010/main" val="8752450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High-level answers are still honest – </a:t>
            </a:r>
            <a:r>
              <a:rPr lang="en-US" baseline="0" dirty="0" err="1" smtClean="0"/>
              <a:t>ket</a:t>
            </a:r>
            <a:endParaRPr lang="en-US" baseline="0" dirty="0" smtClean="0"/>
          </a:p>
          <a:p>
            <a:r>
              <a:rPr lang="en-US" baseline="0" dirty="0" smtClean="0"/>
              <a:t>from article by Paul Glen in </a:t>
            </a:r>
            <a:r>
              <a:rPr lang="en-US" baseline="0" dirty="0" err="1" smtClean="0"/>
              <a:t>ComputerWorld</a:t>
            </a:r>
            <a:r>
              <a:rPr lang="en-US" baseline="0" dirty="0" smtClean="0"/>
              <a:t> UK</a:t>
            </a:r>
          </a:p>
          <a:p>
            <a:r>
              <a:rPr lang="en-US" baseline="0" dirty="0" smtClean="0"/>
              <a:t>http://</a:t>
            </a:r>
            <a:r>
              <a:rPr lang="en-US" baseline="0" dirty="0" err="1" smtClean="0"/>
              <a:t>www.computerworlduk.com</a:t>
            </a:r>
            <a:r>
              <a:rPr lang="en-US" baseline="0" dirty="0" smtClean="0"/>
              <a:t>/advice/it-business/3309737/when-techies-speak-the-devils-in-the-details/</a:t>
            </a:r>
            <a:endParaRPr lang="en-US" dirty="0" smtClean="0"/>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26</a:t>
            </a:fld>
            <a:endParaRPr lang="en-US"/>
          </a:p>
        </p:txBody>
      </p:sp>
    </p:spTree>
    <p:extLst>
      <p:ext uri="{BB962C8B-B14F-4D97-AF65-F5344CB8AC3E}">
        <p14:creationId xmlns:p14="http://schemas.microsoft.com/office/powerpoint/2010/main" val="875245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Story of acronym-laden question</a:t>
            </a:r>
            <a:r>
              <a:rPr lang="en-US" baseline="0" dirty="0" smtClean="0"/>
              <a:t> (to sound superior) and I didn’t translate</a:t>
            </a:r>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4</a:t>
            </a:fld>
            <a:endParaRPr lang="en-US"/>
          </a:p>
        </p:txBody>
      </p:sp>
    </p:spTree>
    <p:extLst>
      <p:ext uri="{BB962C8B-B14F-4D97-AF65-F5344CB8AC3E}">
        <p14:creationId xmlns:p14="http://schemas.microsoft.com/office/powerpoint/2010/main" val="13684413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5</a:t>
            </a:fld>
            <a:endParaRPr lang="en-US"/>
          </a:p>
        </p:txBody>
      </p:sp>
    </p:spTree>
    <p:extLst>
      <p:ext uri="{BB962C8B-B14F-4D97-AF65-F5344CB8AC3E}">
        <p14:creationId xmlns:p14="http://schemas.microsoft.com/office/powerpoint/2010/main" val="28261214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F2FBB52-C3EC-4672-958A-9E1121B2C14B}" type="slidenum">
              <a:rPr lang="en-US"/>
              <a:pPr/>
              <a:t>6</a:t>
            </a:fld>
            <a:endParaRPr lang="en-US"/>
          </a:p>
        </p:txBody>
      </p:sp>
      <p:sp>
        <p:nvSpPr>
          <p:cNvPr id="199682" name="Rectangle 2"/>
          <p:cNvSpPr>
            <a:spLocks noGrp="1" noRot="1" noChangeAspect="1" noChangeArrowheads="1" noTextEdit="1"/>
          </p:cNvSpPr>
          <p:nvPr>
            <p:ph type="sldImg"/>
          </p:nvPr>
        </p:nvSpPr>
        <p:spPr>
          <a:ln/>
        </p:spPr>
      </p:sp>
      <p:sp>
        <p:nvSpPr>
          <p:cNvPr id="199683" name="Rectangle 3"/>
          <p:cNvSpPr>
            <a:spLocks noGrp="1" noChangeArrowheads="1"/>
          </p:cNvSpPr>
          <p:nvPr>
            <p:ph type="body" idx="1"/>
          </p:nvPr>
        </p:nvSpPr>
        <p:spPr/>
        <p:txBody>
          <a:bodyPr/>
          <a:lstStyle/>
          <a:p>
            <a:r>
              <a:rPr lang="en-US" dirty="0" smtClean="0"/>
              <a:t>Will read from chapter</a:t>
            </a:r>
            <a:r>
              <a:rPr lang="en-US" baseline="0" dirty="0" smtClean="0"/>
              <a:t> 30, </a:t>
            </a:r>
            <a:r>
              <a:rPr lang="en-US" dirty="0" smtClean="0"/>
              <a:t>“The Customer from Outer Space”</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1" baseline="0" dirty="0" smtClean="0">
                <a:solidFill>
                  <a:srgbClr val="FF0000"/>
                </a:solidFill>
              </a:rPr>
              <a:t>Make sure everyone knows what Three’s Company is</a:t>
            </a:r>
          </a:p>
          <a:p>
            <a:endParaRPr lang="en-US" dirty="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www.fantom-xp.com</a:t>
            </a:r>
            <a:r>
              <a:rPr lang="en-US" dirty="0" smtClean="0"/>
              <a:t>/wallpapers/23/Windows_7_-_Alien_from_outer_space.jpg</a:t>
            </a:r>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7</a:t>
            </a:fld>
            <a:endParaRPr lang="en-US"/>
          </a:p>
        </p:txBody>
      </p:sp>
    </p:spTree>
    <p:extLst>
      <p:ext uri="{BB962C8B-B14F-4D97-AF65-F5344CB8AC3E}">
        <p14:creationId xmlns:p14="http://schemas.microsoft.com/office/powerpoint/2010/main" val="25717215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www.billyalexander.us</a:t>
            </a:r>
            <a:r>
              <a:rPr lang="en-US" dirty="0" smtClean="0"/>
              <a:t>/_Media/</a:t>
            </a:r>
            <a:r>
              <a:rPr lang="en-US" dirty="0" err="1" smtClean="0"/>
              <a:t>you_want_it_when_med.jpeg</a:t>
            </a:r>
            <a:endParaRPr lang="en-US" dirty="0" smtClean="0"/>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8</a:t>
            </a:fld>
            <a:endParaRPr lang="en-US"/>
          </a:p>
        </p:txBody>
      </p:sp>
    </p:spTree>
    <p:extLst>
      <p:ext uri="{BB962C8B-B14F-4D97-AF65-F5344CB8AC3E}">
        <p14:creationId xmlns:p14="http://schemas.microsoft.com/office/powerpoint/2010/main" val="38155631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Doctor</a:t>
            </a:r>
          </a:p>
          <a:p>
            <a:r>
              <a:rPr lang="en-US" dirty="0" smtClean="0"/>
              <a:t>http://</a:t>
            </a:r>
            <a:r>
              <a:rPr lang="en-US" dirty="0" err="1" smtClean="0"/>
              <a:t>twilightinsight.files.wordpress.com</a:t>
            </a:r>
            <a:r>
              <a:rPr lang="en-US" dirty="0" smtClean="0"/>
              <a:t>/2008/10/doctor-</a:t>
            </a:r>
            <a:r>
              <a:rPr lang="en-US" dirty="0" err="1" smtClean="0"/>
              <a:t>frowning.jpg</a:t>
            </a:r>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9</a:t>
            </a:fld>
            <a:endParaRPr lang="en-US"/>
          </a:p>
        </p:txBody>
      </p:sp>
    </p:spTree>
    <p:extLst>
      <p:ext uri="{BB962C8B-B14F-4D97-AF65-F5344CB8AC3E}">
        <p14:creationId xmlns:p14="http://schemas.microsoft.com/office/powerpoint/2010/main" val="16881040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Stockbroker</a:t>
            </a:r>
          </a:p>
          <a:p>
            <a:r>
              <a:rPr lang="en-US" dirty="0" smtClean="0"/>
              <a:t>http://</a:t>
            </a:r>
            <a:r>
              <a:rPr lang="en-US" dirty="0" err="1" smtClean="0"/>
              <a:t>elegantinnerguidance.com</a:t>
            </a:r>
            <a:r>
              <a:rPr lang="en-US" dirty="0" smtClean="0"/>
              <a:t>/</a:t>
            </a:r>
            <a:r>
              <a:rPr lang="en-US" dirty="0" err="1" smtClean="0"/>
              <a:t>wp</a:t>
            </a:r>
            <a:r>
              <a:rPr lang="en-US" dirty="0" smtClean="0"/>
              <a:t>-content/uploads/2011/04/Serious-woman-in-</a:t>
            </a:r>
            <a:r>
              <a:rPr lang="en-US" dirty="0" err="1" smtClean="0"/>
              <a:t>business.jpg</a:t>
            </a:r>
            <a:endParaRPr lang="en-US" dirty="0" smtClean="0"/>
          </a:p>
          <a:p>
            <a:endParaRPr lang="en-US" dirty="0"/>
          </a:p>
        </p:txBody>
      </p:sp>
      <p:sp>
        <p:nvSpPr>
          <p:cNvPr id="4" name="Slide Number Placeholder 3"/>
          <p:cNvSpPr>
            <a:spLocks noGrp="1"/>
          </p:cNvSpPr>
          <p:nvPr>
            <p:ph type="sldNum" sz="quarter" idx="10"/>
          </p:nvPr>
        </p:nvSpPr>
        <p:spPr/>
        <p:txBody>
          <a:bodyPr/>
          <a:lstStyle/>
          <a:p>
            <a:fld id="{28873455-FC75-ED46-B980-711813C87707}" type="slidenum">
              <a:rPr lang="en-US" smtClean="0"/>
              <a:t>10</a:t>
            </a:fld>
            <a:endParaRPr lang="en-US"/>
          </a:p>
        </p:txBody>
      </p:sp>
    </p:spTree>
    <p:extLst>
      <p:ext uri="{BB962C8B-B14F-4D97-AF65-F5344CB8AC3E}">
        <p14:creationId xmlns:p14="http://schemas.microsoft.com/office/powerpoint/2010/main" val="484451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p:cNvGrpSpPr/>
          <p:nvPr/>
        </p:nvGrpSpPr>
        <p:grpSpPr>
          <a:xfrm>
            <a:off x="486873" y="411480"/>
            <a:ext cx="8170254" cy="6035040"/>
            <a:chOff x="486873" y="411480"/>
            <a:chExt cx="8170254" cy="6035040"/>
          </a:xfrm>
        </p:grpSpPr>
        <p:sp>
          <p:nvSpPr>
            <p:cNvPr id="8" name="Rectangle 7"/>
            <p:cNvSpPr/>
            <p:nvPr/>
          </p:nvSpPr>
          <p:spPr>
            <a:xfrm>
              <a:off x="486873" y="411480"/>
              <a:ext cx="8170254" cy="6035040"/>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a:spLocks/>
            </p:cNvSpPr>
            <p:nvPr/>
          </p:nvSpPr>
          <p:spPr>
            <a:xfrm>
              <a:off x="562843" y="475488"/>
              <a:ext cx="7982712" cy="5888736"/>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5" name="Straight Connector 14"/>
            <p:cNvCxnSpPr/>
            <p:nvPr/>
          </p:nvCxnSpPr>
          <p:spPr>
            <a:xfrm>
              <a:off x="562842" y="6133646"/>
              <a:ext cx="7982712" cy="1472"/>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a:off x="562843" y="457200"/>
              <a:ext cx="7982712" cy="25786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p:nvPr>
        </p:nvSpPr>
        <p:spPr>
          <a:xfrm>
            <a:off x="914400" y="1123950"/>
            <a:ext cx="7342188" cy="1924050"/>
          </a:xfrm>
        </p:spPr>
        <p:txBody>
          <a:bodyPr anchor="b" anchorCtr="0">
            <a:noAutofit/>
          </a:bodyPr>
          <a:lstStyle>
            <a:lvl1pPr>
              <a:defRPr sz="5400" kern="1200">
                <a:solidFill>
                  <a:schemeClr val="tx1">
                    <a:lumMod val="75000"/>
                    <a:lumOff val="25000"/>
                  </a:schemeClr>
                </a:solidFill>
                <a:latin typeface="+mj-lt"/>
                <a:ea typeface="+mj-ea"/>
                <a:cs typeface="+mj-cs"/>
              </a:defRPr>
            </a:lvl1pPr>
          </a:lstStyle>
          <a:p>
            <a:r>
              <a:rPr lang="en-US" smtClean="0"/>
              <a:t>Click to edit Master title style</a:t>
            </a:r>
            <a:endParaRPr dirty="0"/>
          </a:p>
        </p:txBody>
      </p:sp>
      <p:sp>
        <p:nvSpPr>
          <p:cNvPr id="3" name="Subtitle 2"/>
          <p:cNvSpPr>
            <a:spLocks noGrp="1"/>
          </p:cNvSpPr>
          <p:nvPr>
            <p:ph type="subTitle" idx="1"/>
          </p:nvPr>
        </p:nvSpPr>
        <p:spPr>
          <a:xfrm>
            <a:off x="914400" y="3429000"/>
            <a:ext cx="7342188" cy="1752600"/>
          </a:xfrm>
        </p:spPr>
        <p:txBody>
          <a:bodyPr vert="horz" lIns="91440" tIns="45720" rIns="91440" bIns="45720" rtlCol="0">
            <a:normAutofit/>
          </a:bodyPr>
          <a:lstStyle>
            <a:lvl1pPr marL="0" indent="0" algn="ctr" defTabSz="914400" rtl="0" eaLnBrk="1" latinLnBrk="0" hangingPunct="1">
              <a:spcBef>
                <a:spcPts val="300"/>
              </a:spcBef>
              <a:buClr>
                <a:schemeClr val="tx1">
                  <a:lumMod val="75000"/>
                  <a:lumOff val="25000"/>
                </a:schemeClr>
              </a:buClr>
              <a:buFont typeface="Arial" pitchFamily="34" charset="0"/>
              <a:buNone/>
              <a:defRPr sz="2000" kern="1200">
                <a:solidFill>
                  <a:schemeClr val="tx1">
                    <a:lumMod val="75000"/>
                    <a:lumOff val="2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573741" y="6122894"/>
            <a:ext cx="2133600" cy="259317"/>
          </a:xfrm>
        </p:spPr>
        <p:txBody>
          <a:bodyPr/>
          <a:lstStyle/>
          <a:p>
            <a:fld id="{7D290233-0DD1-4A80-BB1E-9ADC3556DBB6}" type="datetimeFigureOut">
              <a:rPr lang="en-US" smtClean="0"/>
              <a:t>11/6/13</a:t>
            </a:fld>
            <a:endParaRPr lang="en-US"/>
          </a:p>
        </p:txBody>
      </p:sp>
      <p:sp>
        <p:nvSpPr>
          <p:cNvPr id="5" name="Footer Placeholder 4"/>
          <p:cNvSpPr>
            <a:spLocks noGrp="1"/>
          </p:cNvSpPr>
          <p:nvPr>
            <p:ph type="ftr" sz="quarter" idx="11"/>
          </p:nvPr>
        </p:nvSpPr>
        <p:spPr>
          <a:xfrm>
            <a:off x="5638800" y="6122894"/>
            <a:ext cx="2895600" cy="257810"/>
          </a:xfrm>
        </p:spPr>
        <p:txBody>
          <a:bodyPr/>
          <a:lstStyle/>
          <a:p>
            <a:endParaRPr lang="en-US"/>
          </a:p>
        </p:txBody>
      </p:sp>
      <p:sp>
        <p:nvSpPr>
          <p:cNvPr id="6" name="Slide Number Placeholder 5"/>
          <p:cNvSpPr>
            <a:spLocks noGrp="1"/>
          </p:cNvSpPr>
          <p:nvPr>
            <p:ph type="sldNum" sz="quarter" idx="12"/>
          </p:nvPr>
        </p:nvSpPr>
        <p:spPr>
          <a:xfrm>
            <a:off x="4191000" y="6122894"/>
            <a:ext cx="762000" cy="271463"/>
          </a:xfrm>
        </p:spPr>
        <p:txBody>
          <a:bodyPr/>
          <a:lstStyle/>
          <a:p>
            <a:fld id="{CFE4BAC9-6D41-4691-9299-18EF07EF0177}"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Picture, and Caption">
    <p:spTree>
      <p:nvGrpSpPr>
        <p:cNvPr id="1" name=""/>
        <p:cNvGrpSpPr/>
        <p:nvPr/>
      </p:nvGrpSpPr>
      <p:grpSpPr>
        <a:xfrm>
          <a:off x="0" y="0"/>
          <a:ext cx="0" cy="0"/>
          <a:chOff x="0" y="0"/>
          <a:chExt cx="0" cy="0"/>
        </a:xfrm>
      </p:grpSpPr>
      <p:grpSp>
        <p:nvGrpSpPr>
          <p:cNvPr id="8" name="Group 7"/>
          <p:cNvGrpSpPr/>
          <p:nvPr/>
        </p:nvGrpSpPr>
        <p:grpSpPr>
          <a:xfrm>
            <a:off x="182880" y="173699"/>
            <a:ext cx="8778240" cy="6510602"/>
            <a:chOff x="182880" y="173699"/>
            <a:chExt cx="8778240" cy="6510602"/>
          </a:xfrm>
        </p:grpSpPr>
        <p:grpSp>
          <p:nvGrpSpPr>
            <p:cNvPr id="26" name="Group 25"/>
            <p:cNvGrpSpPr/>
            <p:nvPr/>
          </p:nvGrpSpPr>
          <p:grpSpPr>
            <a:xfrm>
              <a:off x="182880" y="173699"/>
              <a:ext cx="8778240" cy="6510602"/>
              <a:chOff x="182880" y="173699"/>
              <a:chExt cx="8778240" cy="6510602"/>
            </a:xfrm>
          </p:grpSpPr>
          <p:grpSp>
            <p:nvGrpSpPr>
              <p:cNvPr id="27" name="Group 26"/>
              <p:cNvGrpSpPr/>
              <p:nvPr/>
            </p:nvGrpSpPr>
            <p:grpSpPr>
              <a:xfrm>
                <a:off x="182880" y="173699"/>
                <a:ext cx="8778240" cy="6510602"/>
                <a:chOff x="182880" y="173699"/>
                <a:chExt cx="8778240" cy="6510602"/>
              </a:xfrm>
            </p:grpSpPr>
            <p:sp>
              <p:nvSpPr>
                <p:cNvPr id="29" name="Rectangle 28"/>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0" name="Group 10"/>
                <p:cNvGrpSpPr/>
                <p:nvPr/>
              </p:nvGrpSpPr>
              <p:grpSpPr>
                <a:xfrm>
                  <a:off x="256032" y="237744"/>
                  <a:ext cx="8622792" cy="6364224"/>
                  <a:chOff x="247157" y="247430"/>
                  <a:chExt cx="8622792" cy="6364224"/>
                </a:xfrm>
              </p:grpSpPr>
              <p:sp>
                <p:nvSpPr>
                  <p:cNvPr id="31" name="Rectangle 30"/>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32" name="Straight Connector 31"/>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28" name="Rectangle 27"/>
              <p:cNvSpPr/>
              <p:nvPr/>
            </p:nvSpPr>
            <p:spPr>
              <a:xfrm rot="5400000">
                <a:off x="801086" y="3274090"/>
                <a:ext cx="6135624"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5" name="Rectangle 24"/>
            <p:cNvSpPr/>
            <p:nvPr/>
          </p:nvSpPr>
          <p:spPr>
            <a:xfrm rot="10800000">
              <a:off x="258763" y="1594462"/>
              <a:ext cx="3575304"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530225" y="1694329"/>
            <a:ext cx="3008313" cy="914400"/>
          </a:xfrm>
        </p:spPr>
        <p:txBody>
          <a:bodyPr anchor="b">
            <a:normAutofit/>
          </a:bodyPr>
          <a:lstStyle>
            <a:lvl1pPr algn="l">
              <a:defRPr sz="2800" b="0"/>
            </a:lvl1pPr>
          </a:lstStyle>
          <a:p>
            <a:r>
              <a:rPr lang="en-US" smtClean="0"/>
              <a:t>Click to edit Master title style</a:t>
            </a:r>
            <a:endParaRPr dirty="0"/>
          </a:p>
        </p:txBody>
      </p:sp>
      <p:sp>
        <p:nvSpPr>
          <p:cNvPr id="3" name="Content Placeholder 2"/>
          <p:cNvSpPr>
            <a:spLocks noGrp="1"/>
          </p:cNvSpPr>
          <p:nvPr>
            <p:ph idx="1"/>
          </p:nvPr>
        </p:nvSpPr>
        <p:spPr>
          <a:xfrm>
            <a:off x="4328319" y="609600"/>
            <a:ext cx="4114800" cy="5465763"/>
          </a:xfrm>
        </p:spPr>
        <p:txBody>
          <a:bodyPr>
            <a:normAutofit/>
          </a:bodyPr>
          <a:lstStyle>
            <a:lvl1pPr>
              <a:defRPr sz="2400" baseline="0"/>
            </a:lvl1pPr>
            <a:lvl2pPr>
              <a:defRPr sz="2200" baseline="0"/>
            </a:lvl2pPr>
            <a:lvl3pPr>
              <a:defRPr sz="2000" baseline="0"/>
            </a:lvl3pPr>
            <a:lvl4pPr>
              <a:defRPr sz="1800" baseline="0"/>
            </a:lvl4pPr>
            <a:lvl5pPr>
              <a:defRPr sz="1800" baseline="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530225" y="2672323"/>
            <a:ext cx="3008313" cy="3403040"/>
          </a:xfrm>
        </p:spPr>
        <p:txBody>
          <a:bodyPr>
            <a:normAutofit/>
          </a:bodyPr>
          <a:lstStyle>
            <a:lvl1pPr marL="0" indent="0">
              <a:lnSpc>
                <a:spcPct val="120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290233-0DD1-4A80-BB1E-9ADC3556DBB6}" type="datetimeFigureOut">
              <a:rPr lang="en-US" smtClean="0"/>
              <a:t>11/6/13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
        <p:nvSpPr>
          <p:cNvPr id="17" name="Picture Placeholder 16"/>
          <p:cNvSpPr>
            <a:spLocks noGrp="1"/>
          </p:cNvSpPr>
          <p:nvPr>
            <p:ph type="pic" sz="quarter" idx="13"/>
          </p:nvPr>
        </p:nvSpPr>
        <p:spPr>
          <a:xfrm>
            <a:off x="352892" y="310123"/>
            <a:ext cx="3398837" cy="1204912"/>
          </a:xfrm>
        </p:spPr>
        <p:txBody>
          <a:bodyPr>
            <a:normAutofit/>
          </a:bodyPr>
          <a:lstStyle>
            <a:lvl1pPr>
              <a:buNone/>
              <a:defRPr sz="1800"/>
            </a:lvl1pPr>
          </a:lstStyle>
          <a:p>
            <a:r>
              <a:rPr lang="en-US" smtClean="0"/>
              <a:t>Drag picture to placeholder or click icon to add</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5" name="Group 14"/>
          <p:cNvGrpSpPr/>
          <p:nvPr/>
        </p:nvGrpSpPr>
        <p:grpSpPr>
          <a:xfrm>
            <a:off x="182880" y="173699"/>
            <a:ext cx="8778240" cy="6510602"/>
            <a:chOff x="182880" y="173699"/>
            <a:chExt cx="8778240" cy="6510602"/>
          </a:xfrm>
        </p:grpSpPr>
        <p:grpSp>
          <p:nvGrpSpPr>
            <p:cNvPr id="16" name="Group 15"/>
            <p:cNvGrpSpPr/>
            <p:nvPr/>
          </p:nvGrpSpPr>
          <p:grpSpPr>
            <a:xfrm>
              <a:off x="182880" y="173699"/>
              <a:ext cx="8778240" cy="6510602"/>
              <a:chOff x="182880" y="173699"/>
              <a:chExt cx="8778240" cy="6510602"/>
            </a:xfrm>
          </p:grpSpPr>
          <p:sp>
            <p:nvSpPr>
              <p:cNvPr id="18" name="Rectangle 17"/>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0"/>
              <p:cNvGrpSpPr/>
              <p:nvPr/>
            </p:nvGrpSpPr>
            <p:grpSpPr>
              <a:xfrm>
                <a:off x="256032" y="237744"/>
                <a:ext cx="8622792" cy="6364224"/>
                <a:chOff x="247157" y="247430"/>
                <a:chExt cx="8622792" cy="6364224"/>
              </a:xfrm>
            </p:grpSpPr>
            <p:sp>
              <p:nvSpPr>
                <p:cNvPr id="20" name="Rectangle 19"/>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1" name="Straight Connector 20"/>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17" name="Rectangle 16"/>
            <p:cNvSpPr/>
            <p:nvPr/>
          </p:nvSpPr>
          <p:spPr>
            <a:xfrm rot="5400000">
              <a:off x="801086" y="3274090"/>
              <a:ext cx="6135624"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530352" y="1691640"/>
            <a:ext cx="3008376" cy="914400"/>
          </a:xfrm>
        </p:spPr>
        <p:txBody>
          <a:bodyPr anchor="b">
            <a:noAutofit/>
          </a:bodyPr>
          <a:lstStyle>
            <a:lvl1pPr algn="l">
              <a:defRPr sz="2800" b="0"/>
            </a:lvl1pPr>
          </a:lstStyle>
          <a:p>
            <a:r>
              <a:rPr lang="en-US" smtClean="0"/>
              <a:t>Click to edit Master title style</a:t>
            </a:r>
            <a:endParaRPr/>
          </a:p>
        </p:txBody>
      </p:sp>
      <p:sp>
        <p:nvSpPr>
          <p:cNvPr id="3" name="Picture Placeholder 2"/>
          <p:cNvSpPr>
            <a:spLocks noGrp="1"/>
          </p:cNvSpPr>
          <p:nvPr>
            <p:ph type="pic" idx="1"/>
          </p:nvPr>
        </p:nvSpPr>
        <p:spPr>
          <a:xfrm>
            <a:off x="4338559" y="612775"/>
            <a:ext cx="4114800" cy="54681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530352" y="2670048"/>
            <a:ext cx="3008376" cy="3401568"/>
          </a:xfrm>
        </p:spPr>
        <p:txBody>
          <a:bodyPr vert="horz" lIns="91440" tIns="45720" rIns="91440" bIns="45720" rtlCol="0">
            <a:normAutofit/>
          </a:bodyPr>
          <a:lstStyle>
            <a:lvl1pPr marL="0" indent="0">
              <a:lnSpc>
                <a:spcPct val="120000"/>
              </a:lnSpc>
              <a:spcBef>
                <a:spcPts val="600"/>
              </a:spcBef>
              <a:buNone/>
              <a:defRPr sz="1600" kern="1200">
                <a:solidFill>
                  <a:schemeClr val="tx1">
                    <a:lumMod val="75000"/>
                    <a:lumOff val="2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lnSpc>
                <a:spcPct val="120000"/>
              </a:lnSpc>
              <a:spcBef>
                <a:spcPts val="2000"/>
              </a:spcBef>
              <a:buClr>
                <a:schemeClr val="bg1">
                  <a:lumMod val="75000"/>
                  <a:lumOff val="25000"/>
                </a:schemeClr>
              </a:buClr>
              <a:buFont typeface="Arial" pitchFamily="34" charset="0"/>
              <a:buNone/>
            </a:pPr>
            <a:r>
              <a:rPr lang="en-US" smtClean="0"/>
              <a:t>Click to edit Master text styles</a:t>
            </a:r>
          </a:p>
        </p:txBody>
      </p:sp>
      <p:sp>
        <p:nvSpPr>
          <p:cNvPr id="5" name="Date Placeholder 4"/>
          <p:cNvSpPr>
            <a:spLocks noGrp="1"/>
          </p:cNvSpPr>
          <p:nvPr>
            <p:ph type="dt" sz="half" idx="10"/>
          </p:nvPr>
        </p:nvSpPr>
        <p:spPr/>
        <p:txBody>
          <a:bodyPr/>
          <a:lstStyle/>
          <a:p>
            <a:fld id="{7D290233-0DD1-4A80-BB1E-9ADC3556DBB6}" type="datetimeFigureOut">
              <a:rPr lang="en-US" smtClean="0"/>
              <a:t>11/6/13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grpSp>
        <p:nvGrpSpPr>
          <p:cNvPr id="10" name="Group 9"/>
          <p:cNvGrpSpPr/>
          <p:nvPr/>
        </p:nvGrpSpPr>
        <p:grpSpPr>
          <a:xfrm>
            <a:off x="182880" y="173699"/>
            <a:ext cx="8778240" cy="6510602"/>
            <a:chOff x="182880" y="173699"/>
            <a:chExt cx="8778240" cy="6510602"/>
          </a:xfrm>
        </p:grpSpPr>
        <p:grpSp>
          <p:nvGrpSpPr>
            <p:cNvPr id="17" name="Group 16"/>
            <p:cNvGrpSpPr/>
            <p:nvPr/>
          </p:nvGrpSpPr>
          <p:grpSpPr>
            <a:xfrm>
              <a:off x="182880" y="173699"/>
              <a:ext cx="8778240" cy="6510602"/>
              <a:chOff x="182880" y="173699"/>
              <a:chExt cx="8778240" cy="6510602"/>
            </a:xfrm>
          </p:grpSpPr>
          <p:sp>
            <p:nvSpPr>
              <p:cNvPr id="19" name="Rectangle 18"/>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Group 10"/>
              <p:cNvGrpSpPr/>
              <p:nvPr/>
            </p:nvGrpSpPr>
            <p:grpSpPr>
              <a:xfrm>
                <a:off x="256032" y="237744"/>
                <a:ext cx="8622792" cy="6364224"/>
                <a:chOff x="247157" y="247430"/>
                <a:chExt cx="8622792" cy="6364224"/>
              </a:xfrm>
            </p:grpSpPr>
            <p:sp>
              <p:nvSpPr>
                <p:cNvPr id="22" name="Rectangle 21"/>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3" name="Straight Connector 22"/>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20" name="Rectangle 19"/>
            <p:cNvSpPr/>
            <p:nvPr/>
          </p:nvSpPr>
          <p:spPr>
            <a:xfrm>
              <a:off x="256032" y="42031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530351" y="4287819"/>
            <a:ext cx="8021977" cy="916193"/>
          </a:xfrm>
        </p:spPr>
        <p:txBody>
          <a:bodyPr anchor="b">
            <a:noAutofit/>
          </a:bodyPr>
          <a:lstStyle>
            <a:lvl1pPr algn="l">
              <a:defRPr sz="3600" b="0"/>
            </a:lvl1pPr>
          </a:lstStyle>
          <a:p>
            <a:r>
              <a:rPr lang="en-US" smtClean="0"/>
              <a:t>Click to edit Master title style</a:t>
            </a:r>
            <a:endParaRPr dirty="0"/>
          </a:p>
        </p:txBody>
      </p:sp>
      <p:sp>
        <p:nvSpPr>
          <p:cNvPr id="3" name="Picture Placeholder 2"/>
          <p:cNvSpPr>
            <a:spLocks noGrp="1"/>
          </p:cNvSpPr>
          <p:nvPr>
            <p:ph type="pic" idx="1"/>
          </p:nvPr>
        </p:nvSpPr>
        <p:spPr>
          <a:xfrm>
            <a:off x="356347" y="331694"/>
            <a:ext cx="8421624" cy="3783106"/>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530351" y="5271247"/>
            <a:ext cx="8021977" cy="1013011"/>
          </a:xfrm>
        </p:spPr>
        <p:txBody>
          <a:bodyPr vert="horz" lIns="91440" tIns="45720" rIns="91440" bIns="45720" rtlCol="0">
            <a:normAutofit/>
          </a:bodyPr>
          <a:lstStyle>
            <a:lvl1pPr marL="0" indent="0">
              <a:spcBef>
                <a:spcPts val="0"/>
              </a:spcBef>
              <a:buNone/>
              <a:defRPr sz="1800" kern="1200">
                <a:solidFill>
                  <a:schemeClr val="tx1">
                    <a:lumMod val="75000"/>
                    <a:lumOff val="2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lnSpc>
                <a:spcPct val="120000"/>
              </a:lnSpc>
              <a:spcBef>
                <a:spcPts val="2000"/>
              </a:spcBef>
              <a:buClr>
                <a:schemeClr val="bg1">
                  <a:lumMod val="75000"/>
                  <a:lumOff val="25000"/>
                </a:schemeClr>
              </a:buClr>
              <a:buFont typeface="Arial" pitchFamily="34" charset="0"/>
              <a:buNone/>
            </a:pPr>
            <a:r>
              <a:rPr lang="en-US" smtClean="0"/>
              <a:t>Click to edit Master text styles</a:t>
            </a:r>
          </a:p>
        </p:txBody>
      </p:sp>
      <p:sp>
        <p:nvSpPr>
          <p:cNvPr id="5" name="Date Placeholder 4"/>
          <p:cNvSpPr>
            <a:spLocks noGrp="1"/>
          </p:cNvSpPr>
          <p:nvPr>
            <p:ph type="dt" sz="half" idx="10"/>
          </p:nvPr>
        </p:nvSpPr>
        <p:spPr/>
        <p:txBody>
          <a:bodyPr/>
          <a:lstStyle/>
          <a:p>
            <a:fld id="{7D290233-0DD1-4A80-BB1E-9ADC3556DBB6}" type="datetimeFigureOut">
              <a:rPr lang="en-US" smtClean="0"/>
              <a:t>11/6/13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13" name="Group 12"/>
          <p:cNvGrpSpPr/>
          <p:nvPr/>
        </p:nvGrpSpPr>
        <p:grpSpPr>
          <a:xfrm>
            <a:off x="182880" y="173699"/>
            <a:ext cx="8778240" cy="6510602"/>
            <a:chOff x="182880" y="173699"/>
            <a:chExt cx="8778240" cy="6510602"/>
          </a:xfrm>
        </p:grpSpPr>
        <p:sp>
          <p:nvSpPr>
            <p:cNvPr id="14" name="Rectangle 13"/>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Group 10"/>
            <p:cNvGrpSpPr/>
            <p:nvPr/>
          </p:nvGrpSpPr>
          <p:grpSpPr>
            <a:xfrm>
              <a:off x="256032" y="237744"/>
              <a:ext cx="8622792" cy="6364224"/>
              <a:chOff x="247157" y="247430"/>
              <a:chExt cx="8622792" cy="6364224"/>
            </a:xfrm>
          </p:grpSpPr>
          <p:sp>
            <p:nvSpPr>
              <p:cNvPr id="16" name="Rectangle 15"/>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7" name="Straight Connector 16"/>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8" name="Rectangle 17"/>
              <p:cNvSpPr/>
              <p:nvPr/>
            </p:nvSpPr>
            <p:spPr>
              <a:xfrm>
                <a:off x="247157" y="16123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7D290233-0DD1-4A80-BB1E-9ADC3556DBB6}" type="datetimeFigureOut">
              <a:rPr lang="en-US" smtClean="0"/>
              <a:t>11/6/13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182880" y="173699"/>
            <a:ext cx="8778240" cy="6510602"/>
            <a:chOff x="182880" y="173699"/>
            <a:chExt cx="8778240" cy="6510602"/>
          </a:xfrm>
        </p:grpSpPr>
        <p:grpSp>
          <p:nvGrpSpPr>
            <p:cNvPr id="14" name="Group 13"/>
            <p:cNvGrpSpPr/>
            <p:nvPr/>
          </p:nvGrpSpPr>
          <p:grpSpPr>
            <a:xfrm>
              <a:off x="182880" y="173699"/>
              <a:ext cx="8778240" cy="6510602"/>
              <a:chOff x="182880" y="173699"/>
              <a:chExt cx="8778240" cy="6510602"/>
            </a:xfrm>
          </p:grpSpPr>
          <p:sp>
            <p:nvSpPr>
              <p:cNvPr id="15" name="Rectangle 14"/>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Group 10"/>
              <p:cNvGrpSpPr/>
              <p:nvPr/>
            </p:nvGrpSpPr>
            <p:grpSpPr>
              <a:xfrm>
                <a:off x="256032" y="237744"/>
                <a:ext cx="8622792" cy="6364224"/>
                <a:chOff x="247157" y="247430"/>
                <a:chExt cx="8622792" cy="6364224"/>
              </a:xfrm>
            </p:grpSpPr>
            <p:sp>
              <p:nvSpPr>
                <p:cNvPr id="17" name="Rectangle 16"/>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9" name="Straight Connector 18"/>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18" name="Rectangle 17"/>
            <p:cNvSpPr/>
            <p:nvPr/>
          </p:nvSpPr>
          <p:spPr>
            <a:xfrm rot="5400000">
              <a:off x="4242277" y="3274090"/>
              <a:ext cx="6135624"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Vertical Title 1"/>
          <p:cNvSpPr>
            <a:spLocks noGrp="1"/>
          </p:cNvSpPr>
          <p:nvPr>
            <p:ph type="title" orient="vert"/>
          </p:nvPr>
        </p:nvSpPr>
        <p:spPr>
          <a:xfrm>
            <a:off x="7391399" y="609600"/>
            <a:ext cx="1416423" cy="5516563"/>
          </a:xfrm>
        </p:spPr>
        <p:txBody>
          <a:bodyPr vert="eaVert">
            <a:normAutofit/>
          </a:bodyPr>
          <a:lstStyle>
            <a:lvl1pPr>
              <a:defRPr sz="3600"/>
            </a:lvl1pPr>
          </a:lstStyle>
          <a:p>
            <a:r>
              <a:rPr lang="en-US" smtClean="0"/>
              <a:t>Click to edit Master title style</a:t>
            </a:r>
            <a:endParaRPr/>
          </a:p>
        </p:txBody>
      </p:sp>
      <p:sp>
        <p:nvSpPr>
          <p:cNvPr id="3" name="Vertical Text Placeholder 2"/>
          <p:cNvSpPr>
            <a:spLocks noGrp="1"/>
          </p:cNvSpPr>
          <p:nvPr>
            <p:ph type="body" orient="vert" idx="1"/>
          </p:nvPr>
        </p:nvSpPr>
        <p:spPr>
          <a:xfrm>
            <a:off x="578222" y="609600"/>
            <a:ext cx="6279777" cy="5516563"/>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7D290233-0DD1-4A80-BB1E-9ADC3556DBB6}" type="datetimeFigureOut">
              <a:rPr lang="en-US" smtClean="0"/>
              <a:t>11/6/13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9" name="Group 8"/>
          <p:cNvGrpSpPr/>
          <p:nvPr/>
        </p:nvGrpSpPr>
        <p:grpSpPr>
          <a:xfrm>
            <a:off x="182880" y="173699"/>
            <a:ext cx="8778240" cy="6510602"/>
            <a:chOff x="182880" y="173699"/>
            <a:chExt cx="8778240" cy="6510602"/>
          </a:xfrm>
        </p:grpSpPr>
        <p:sp>
          <p:nvSpPr>
            <p:cNvPr id="13" name="Rectangle 12"/>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 name="Group 10"/>
            <p:cNvGrpSpPr/>
            <p:nvPr/>
          </p:nvGrpSpPr>
          <p:grpSpPr>
            <a:xfrm>
              <a:off x="256032" y="237744"/>
              <a:ext cx="8622792" cy="6364224"/>
              <a:chOff x="247157" y="247430"/>
              <a:chExt cx="8622792" cy="6364224"/>
            </a:xfrm>
          </p:grpSpPr>
          <p:sp>
            <p:nvSpPr>
              <p:cNvPr id="19" name="Rectangle 18"/>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0" name="Straight Connector 19"/>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1" name="Rectangle 20"/>
              <p:cNvSpPr/>
              <p:nvPr/>
            </p:nvSpPr>
            <p:spPr>
              <a:xfrm>
                <a:off x="247157" y="16123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7D290233-0DD1-4A80-BB1E-9ADC3556DBB6}" type="datetimeFigureOut">
              <a:rPr lang="en-US" smtClean="0"/>
              <a:t>11/6/13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grpSp>
        <p:nvGrpSpPr>
          <p:cNvPr id="10" name="Group 9"/>
          <p:cNvGrpSpPr/>
          <p:nvPr/>
        </p:nvGrpSpPr>
        <p:grpSpPr>
          <a:xfrm>
            <a:off x="486873" y="411480"/>
            <a:ext cx="8170254" cy="6035040"/>
            <a:chOff x="486873" y="411480"/>
            <a:chExt cx="8170254" cy="6035040"/>
          </a:xfrm>
        </p:grpSpPr>
        <p:sp>
          <p:nvSpPr>
            <p:cNvPr id="12" name="Rectangle 11"/>
            <p:cNvSpPr/>
            <p:nvPr/>
          </p:nvSpPr>
          <p:spPr>
            <a:xfrm>
              <a:off x="486873" y="411480"/>
              <a:ext cx="8170254" cy="6035040"/>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 name="Group 11"/>
            <p:cNvGrpSpPr/>
            <p:nvPr/>
          </p:nvGrpSpPr>
          <p:grpSpPr>
            <a:xfrm>
              <a:off x="562842" y="475488"/>
              <a:ext cx="7982713" cy="5888736"/>
              <a:chOff x="562842" y="475488"/>
              <a:chExt cx="7982713" cy="5888736"/>
            </a:xfrm>
          </p:grpSpPr>
          <p:sp>
            <p:nvSpPr>
              <p:cNvPr id="8" name="Rectangle 7"/>
              <p:cNvSpPr>
                <a:spLocks/>
              </p:cNvSpPr>
              <p:nvPr/>
            </p:nvSpPr>
            <p:spPr>
              <a:xfrm>
                <a:off x="562843" y="475488"/>
                <a:ext cx="7982712" cy="5888736"/>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a:off x="562842" y="6133646"/>
                <a:ext cx="7982712" cy="1472"/>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1" name="Straight Connector 10"/>
              <p:cNvCxnSpPr/>
              <p:nvPr/>
            </p:nvCxnSpPr>
            <p:spPr>
              <a:xfrm>
                <a:off x="562842" y="3427528"/>
                <a:ext cx="7982712" cy="1472"/>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fld id="{7D290233-0DD1-4A80-BB1E-9ADC3556DBB6}" type="datetimeFigureOut">
              <a:rPr lang="en-US" smtClean="0"/>
              <a:t>11/6/13</a:t>
            </a:fld>
            <a:endParaRPr lang="en-US"/>
          </a:p>
        </p:txBody>
      </p:sp>
      <p:sp>
        <p:nvSpPr>
          <p:cNvPr id="5" name="Footer Placeholder 4"/>
          <p:cNvSpPr>
            <a:spLocks noGrp="1"/>
          </p:cNvSpPr>
          <p:nvPr>
            <p:ph type="ftr" sz="quarter" idx="11"/>
          </p:nvPr>
        </p:nvSpPr>
        <p:spPr>
          <a:xfrm>
            <a:off x="5638800" y="6124401"/>
            <a:ext cx="2895600" cy="257810"/>
          </a:xfrm>
        </p:spPr>
        <p:txBody>
          <a:bodyPr/>
          <a:lstStyle/>
          <a:p>
            <a:endParaRPr lang="en-US"/>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smtClean="0"/>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9" name="Group 8"/>
          <p:cNvGrpSpPr/>
          <p:nvPr/>
        </p:nvGrpSpPr>
        <p:grpSpPr>
          <a:xfrm>
            <a:off x="182880" y="173699"/>
            <a:ext cx="8778240" cy="6510602"/>
            <a:chOff x="182880" y="173699"/>
            <a:chExt cx="8778240" cy="6510602"/>
          </a:xfrm>
        </p:grpSpPr>
        <p:sp>
          <p:nvSpPr>
            <p:cNvPr id="12" name="Rectangle 11"/>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 name="Group 10"/>
            <p:cNvGrpSpPr/>
            <p:nvPr/>
          </p:nvGrpSpPr>
          <p:grpSpPr>
            <a:xfrm>
              <a:off x="256032" y="237744"/>
              <a:ext cx="8622792" cy="6364224"/>
              <a:chOff x="247157" y="247430"/>
              <a:chExt cx="8622792" cy="6364224"/>
            </a:xfrm>
          </p:grpSpPr>
          <p:sp>
            <p:nvSpPr>
              <p:cNvPr id="27" name="Rectangle 26"/>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8" name="Straight Connector 27"/>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2" name="Title 1"/>
          <p:cNvSpPr>
            <a:spLocks noGrp="1"/>
          </p:cNvSpPr>
          <p:nvPr>
            <p:ph type="title"/>
          </p:nvPr>
        </p:nvSpPr>
        <p:spPr>
          <a:xfrm>
            <a:off x="900113" y="1371600"/>
            <a:ext cx="7345362" cy="1676400"/>
          </a:xfrm>
        </p:spPr>
        <p:txBody>
          <a:bodyPr anchor="b" anchorCtr="0">
            <a:noAutofit/>
          </a:bodyPr>
          <a:lstStyle>
            <a:lvl1pPr algn="ctr">
              <a:defRPr sz="5400" b="0" i="0" cap="none" baseline="0">
                <a:solidFill>
                  <a:schemeClr val="tx1">
                    <a:lumMod val="75000"/>
                    <a:lumOff val="25000"/>
                  </a:schemeClr>
                </a:solidFill>
              </a:defRPr>
            </a:lvl1pPr>
          </a:lstStyle>
          <a:p>
            <a:r>
              <a:rPr lang="en-US" smtClean="0"/>
              <a:t>Click to edit Master title style</a:t>
            </a:r>
            <a:endParaRPr dirty="0"/>
          </a:p>
        </p:txBody>
      </p:sp>
      <p:sp>
        <p:nvSpPr>
          <p:cNvPr id="3" name="Text Placeholder 2"/>
          <p:cNvSpPr>
            <a:spLocks noGrp="1"/>
          </p:cNvSpPr>
          <p:nvPr>
            <p:ph type="body" idx="1"/>
          </p:nvPr>
        </p:nvSpPr>
        <p:spPr>
          <a:xfrm>
            <a:off x="900113" y="3134566"/>
            <a:ext cx="7345362" cy="1500187"/>
          </a:xfrm>
        </p:spPr>
        <p:txBody>
          <a:bodyPr anchor="t" anchorCtr="0"/>
          <a:lstStyle>
            <a:lvl1pPr marL="0" indent="0" algn="ctr">
              <a:spcBef>
                <a:spcPts val="300"/>
              </a:spcBef>
              <a:buNone/>
              <a:defRPr sz="20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D290233-0DD1-4A80-BB1E-9ADC3556DBB6}" type="datetimeFigureOut">
              <a:rPr lang="en-US" smtClean="0"/>
              <a:t>11/6/13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20" name="Group 19"/>
          <p:cNvGrpSpPr/>
          <p:nvPr/>
        </p:nvGrpSpPr>
        <p:grpSpPr>
          <a:xfrm>
            <a:off x="182880" y="173699"/>
            <a:ext cx="8778240" cy="6510602"/>
            <a:chOff x="182880" y="173699"/>
            <a:chExt cx="8778240" cy="6510602"/>
          </a:xfrm>
        </p:grpSpPr>
        <p:sp>
          <p:nvSpPr>
            <p:cNvPr id="21" name="Rectangle 20"/>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2" name="Group 10"/>
            <p:cNvGrpSpPr/>
            <p:nvPr/>
          </p:nvGrpSpPr>
          <p:grpSpPr>
            <a:xfrm>
              <a:off x="256032" y="237744"/>
              <a:ext cx="8622792" cy="6364224"/>
              <a:chOff x="247157" y="247430"/>
              <a:chExt cx="8622792" cy="6364224"/>
            </a:xfrm>
          </p:grpSpPr>
          <p:sp>
            <p:nvSpPr>
              <p:cNvPr id="23" name="Rectangle 22"/>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4" name="Straight Connector 23"/>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5" name="Rectangle 24"/>
              <p:cNvSpPr/>
              <p:nvPr/>
            </p:nvSpPr>
            <p:spPr>
              <a:xfrm>
                <a:off x="247157" y="16123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900111" y="2147888"/>
            <a:ext cx="3566160" cy="3927475"/>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4648199" y="2147888"/>
            <a:ext cx="3566160" cy="3927475"/>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7D290233-0DD1-4A80-BB1E-9ADC3556DBB6}" type="datetimeFigureOut">
              <a:rPr lang="en-US" smtClean="0"/>
              <a:t>11/6/13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0" name="Group 9"/>
          <p:cNvGrpSpPr/>
          <p:nvPr/>
        </p:nvGrpSpPr>
        <p:grpSpPr>
          <a:xfrm>
            <a:off x="182880" y="173699"/>
            <a:ext cx="8778240" cy="6510602"/>
            <a:chOff x="182880" y="173699"/>
            <a:chExt cx="8778240" cy="6510602"/>
          </a:xfrm>
        </p:grpSpPr>
        <p:grpSp>
          <p:nvGrpSpPr>
            <p:cNvPr id="26" name="Group 25"/>
            <p:cNvGrpSpPr/>
            <p:nvPr/>
          </p:nvGrpSpPr>
          <p:grpSpPr>
            <a:xfrm>
              <a:off x="182880" y="173699"/>
              <a:ext cx="8778240" cy="6510602"/>
              <a:chOff x="182880" y="173699"/>
              <a:chExt cx="8778240" cy="6510602"/>
            </a:xfrm>
          </p:grpSpPr>
          <p:sp>
            <p:nvSpPr>
              <p:cNvPr id="27" name="Rectangle 26"/>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8" name="Group 10"/>
              <p:cNvGrpSpPr/>
              <p:nvPr/>
            </p:nvGrpSpPr>
            <p:grpSpPr>
              <a:xfrm>
                <a:off x="256032" y="237744"/>
                <a:ext cx="8622792" cy="6364224"/>
                <a:chOff x="247157" y="247430"/>
                <a:chExt cx="8622792" cy="6364224"/>
              </a:xfrm>
            </p:grpSpPr>
            <p:sp>
              <p:nvSpPr>
                <p:cNvPr id="29" name="Rectangle 28"/>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31" name="Straight Connector 30"/>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2" name="Rectangle 31"/>
                <p:cNvSpPr/>
                <p:nvPr/>
              </p:nvSpPr>
              <p:spPr>
                <a:xfrm>
                  <a:off x="247157" y="16123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cxnSp>
          <p:nvCxnSpPr>
            <p:cNvPr id="23" name="Straight Connector 22"/>
            <p:cNvCxnSpPr/>
            <p:nvPr/>
          </p:nvCxnSpPr>
          <p:spPr>
            <a:xfrm rot="16200000" flipH="1">
              <a:off x="2217480" y="4026438"/>
              <a:ext cx="4711326" cy="2286"/>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632301" y="1708990"/>
            <a:ext cx="3566160" cy="832503"/>
          </a:xfrm>
        </p:spPr>
        <p:txBody>
          <a:bodyPr anchor="ctr" anchorCtr="0">
            <a:noAutofit/>
          </a:bodyPr>
          <a:lstStyle>
            <a:lvl1pPr marL="0" indent="0" algn="ctr">
              <a:spcBef>
                <a:spcPts val="30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2301" y="2590801"/>
            <a:ext cx="3566160" cy="3484562"/>
          </a:xfrm>
        </p:spPr>
        <p:txBody>
          <a:bodyPr>
            <a:normAutofit/>
          </a:bodyPr>
          <a:lstStyle>
            <a:lvl1pPr>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945539" y="1708990"/>
            <a:ext cx="3566160" cy="832503"/>
          </a:xfrm>
        </p:spPr>
        <p:txBody>
          <a:bodyPr anchor="ctr" anchorCtr="0">
            <a:noAutofit/>
          </a:bodyPr>
          <a:lstStyle>
            <a:lvl1pPr marL="0" indent="0" algn="ctr">
              <a:spcBef>
                <a:spcPts val="30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945539" y="2590801"/>
            <a:ext cx="3566160" cy="3484562"/>
          </a:xfrm>
        </p:spPr>
        <p:txBody>
          <a:bodyPr>
            <a:normAutofit/>
          </a:bodyPr>
          <a:lstStyle>
            <a:lvl1pPr>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7D290233-0DD1-4A80-BB1E-9ADC3556DBB6}" type="datetimeFigureOut">
              <a:rPr lang="en-US" smtClean="0"/>
              <a:t>11/6/13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2" name="Group 11"/>
          <p:cNvGrpSpPr/>
          <p:nvPr/>
        </p:nvGrpSpPr>
        <p:grpSpPr>
          <a:xfrm>
            <a:off x="182880" y="173699"/>
            <a:ext cx="8778240" cy="6510602"/>
            <a:chOff x="182880" y="173699"/>
            <a:chExt cx="8778240" cy="6510602"/>
          </a:xfrm>
        </p:grpSpPr>
        <p:sp>
          <p:nvSpPr>
            <p:cNvPr id="13" name="Rectangle 12"/>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4" name="Group 10"/>
            <p:cNvGrpSpPr/>
            <p:nvPr/>
          </p:nvGrpSpPr>
          <p:grpSpPr>
            <a:xfrm>
              <a:off x="256032" y="237744"/>
              <a:ext cx="8622792" cy="6364224"/>
              <a:chOff x="247157" y="247430"/>
              <a:chExt cx="8622792" cy="6364224"/>
            </a:xfrm>
          </p:grpSpPr>
          <p:sp>
            <p:nvSpPr>
              <p:cNvPr id="15" name="Rectangle 14"/>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6" name="Straight Connector 15"/>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a:off x="247157" y="16123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7D290233-0DD1-4A80-BB1E-9ADC3556DBB6}" type="datetimeFigureOut">
              <a:rPr lang="en-US" smtClean="0"/>
              <a:t>11/6/13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10" name="Group 9"/>
          <p:cNvGrpSpPr/>
          <p:nvPr/>
        </p:nvGrpSpPr>
        <p:grpSpPr>
          <a:xfrm>
            <a:off x="182880" y="173699"/>
            <a:ext cx="8778240" cy="6510602"/>
            <a:chOff x="182880" y="173699"/>
            <a:chExt cx="8778240" cy="6510602"/>
          </a:xfrm>
        </p:grpSpPr>
        <p:sp>
          <p:nvSpPr>
            <p:cNvPr id="11" name="Rectangle 10"/>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0"/>
            <p:cNvGrpSpPr/>
            <p:nvPr/>
          </p:nvGrpSpPr>
          <p:grpSpPr>
            <a:xfrm>
              <a:off x="256032" y="237744"/>
              <a:ext cx="8622792" cy="6364224"/>
              <a:chOff x="247157" y="247430"/>
              <a:chExt cx="8622792" cy="6364224"/>
            </a:xfrm>
          </p:grpSpPr>
          <p:sp>
            <p:nvSpPr>
              <p:cNvPr id="13" name="Rectangle 12"/>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4" name="Straight Connector 13"/>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2" name="Date Placeholder 1"/>
          <p:cNvSpPr>
            <a:spLocks noGrp="1"/>
          </p:cNvSpPr>
          <p:nvPr>
            <p:ph type="dt" sz="half" idx="10"/>
          </p:nvPr>
        </p:nvSpPr>
        <p:spPr/>
        <p:txBody>
          <a:bodyPr/>
          <a:lstStyle/>
          <a:p>
            <a:fld id="{7D290233-0DD1-4A80-BB1E-9ADC3556DBB6}" type="datetimeFigureOut">
              <a:rPr lang="en-US" smtClean="0"/>
              <a:t>11/6/13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182880" y="173699"/>
            <a:ext cx="8778240" cy="6510602"/>
            <a:chOff x="182880" y="173699"/>
            <a:chExt cx="8778240" cy="6510602"/>
          </a:xfrm>
        </p:grpSpPr>
        <p:grpSp>
          <p:nvGrpSpPr>
            <p:cNvPr id="16" name="Group 15"/>
            <p:cNvGrpSpPr/>
            <p:nvPr/>
          </p:nvGrpSpPr>
          <p:grpSpPr>
            <a:xfrm>
              <a:off x="182880" y="173699"/>
              <a:ext cx="8778240" cy="6510602"/>
              <a:chOff x="182880" y="173699"/>
              <a:chExt cx="8778240" cy="6510602"/>
            </a:xfrm>
          </p:grpSpPr>
          <p:sp>
            <p:nvSpPr>
              <p:cNvPr id="17" name="Rectangle 16"/>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8" name="Group 10"/>
              <p:cNvGrpSpPr/>
              <p:nvPr/>
            </p:nvGrpSpPr>
            <p:grpSpPr>
              <a:xfrm>
                <a:off x="256032" y="237744"/>
                <a:ext cx="8622792" cy="6364224"/>
                <a:chOff x="247157" y="247430"/>
                <a:chExt cx="8622792" cy="6364224"/>
              </a:xfrm>
            </p:grpSpPr>
            <p:sp>
              <p:nvSpPr>
                <p:cNvPr id="19" name="Rectangle 18"/>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0" name="Straight Connector 19"/>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33" name="Rectangle 32"/>
            <p:cNvSpPr/>
            <p:nvPr/>
          </p:nvSpPr>
          <p:spPr>
            <a:xfrm rot="5400000">
              <a:off x="801086" y="3274090"/>
              <a:ext cx="6135624"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530225" y="1169892"/>
            <a:ext cx="3008313" cy="914400"/>
          </a:xfrm>
        </p:spPr>
        <p:txBody>
          <a:bodyPr anchor="b">
            <a:normAutofit/>
          </a:bodyPr>
          <a:lstStyle>
            <a:lvl1pPr algn="l">
              <a:defRPr sz="2800" b="0"/>
            </a:lvl1pPr>
          </a:lstStyle>
          <a:p>
            <a:r>
              <a:rPr lang="en-US" smtClean="0"/>
              <a:t>Click to edit Master title style</a:t>
            </a:r>
            <a:endParaRPr dirty="0"/>
          </a:p>
        </p:txBody>
      </p:sp>
      <p:sp>
        <p:nvSpPr>
          <p:cNvPr id="3" name="Content Placeholder 2"/>
          <p:cNvSpPr>
            <a:spLocks noGrp="1"/>
          </p:cNvSpPr>
          <p:nvPr>
            <p:ph idx="1"/>
          </p:nvPr>
        </p:nvSpPr>
        <p:spPr>
          <a:xfrm>
            <a:off x="4328319" y="609600"/>
            <a:ext cx="4114800" cy="5465763"/>
          </a:xfrm>
        </p:spPr>
        <p:txBody>
          <a:bodyPr>
            <a:normAutofit/>
          </a:bodyPr>
          <a:lstStyle>
            <a:lvl1pPr>
              <a:defRPr sz="2400" baseline="0"/>
            </a:lvl1pPr>
            <a:lvl2pPr>
              <a:defRPr sz="2200" baseline="0"/>
            </a:lvl2pPr>
            <a:lvl3pPr>
              <a:defRPr sz="2000" baseline="0"/>
            </a:lvl3pPr>
            <a:lvl4pPr>
              <a:defRPr sz="1800" baseline="0"/>
            </a:lvl4pPr>
            <a:lvl5pPr>
              <a:defRPr sz="1800" baseline="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530225" y="2147888"/>
            <a:ext cx="3008313" cy="3262313"/>
          </a:xfrm>
        </p:spPr>
        <p:txBody>
          <a:bodyPr vert="horz" lIns="91440" tIns="45720" rIns="91440" bIns="45720" rtlCol="0">
            <a:normAutofit/>
          </a:bodyPr>
          <a:lstStyle>
            <a:lvl1pPr marL="0" indent="0">
              <a:lnSpc>
                <a:spcPct val="120000"/>
              </a:lnSpc>
              <a:spcBef>
                <a:spcPts val="600"/>
              </a:spcBef>
              <a:buNone/>
              <a:defRPr sz="1600" kern="1200">
                <a:solidFill>
                  <a:schemeClr val="tx1">
                    <a:lumMod val="75000"/>
                    <a:lumOff val="2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lnSpc>
                <a:spcPct val="110000"/>
              </a:lnSpc>
              <a:spcBef>
                <a:spcPts val="2000"/>
              </a:spcBef>
              <a:buClr>
                <a:schemeClr val="bg1">
                  <a:lumMod val="75000"/>
                  <a:lumOff val="25000"/>
                </a:schemeClr>
              </a:buClr>
              <a:buFont typeface="Arial" pitchFamily="34" charset="0"/>
              <a:buNone/>
            </a:pPr>
            <a:r>
              <a:rPr lang="en-US" smtClean="0"/>
              <a:t>Click to edit Master text styles</a:t>
            </a:r>
          </a:p>
        </p:txBody>
      </p:sp>
      <p:sp>
        <p:nvSpPr>
          <p:cNvPr id="5" name="Date Placeholder 4"/>
          <p:cNvSpPr>
            <a:spLocks noGrp="1"/>
          </p:cNvSpPr>
          <p:nvPr>
            <p:ph type="dt" sz="half" idx="10"/>
          </p:nvPr>
        </p:nvSpPr>
        <p:spPr/>
        <p:txBody>
          <a:bodyPr/>
          <a:lstStyle/>
          <a:p>
            <a:fld id="{7D290233-0DD1-4A80-BB1E-9ADC3556DBB6}" type="datetimeFigureOut">
              <a:rPr lang="en-US" smtClean="0"/>
              <a:t>11/6/13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00113" y="244158"/>
            <a:ext cx="7345362" cy="1339850"/>
          </a:xfrm>
          <a:prstGeom prst="rect">
            <a:avLst/>
          </a:prstGeom>
        </p:spPr>
        <p:txBody>
          <a:bodyPr vert="horz" lIns="91440" tIns="45720" rIns="91440" bIns="45720" rtlCol="0" anchor="ctr">
            <a:normAutofit/>
          </a:bodyPr>
          <a:lstStyle/>
          <a:p>
            <a:r>
              <a:rPr lang="en-US" smtClean="0"/>
              <a:t>Click to edit Master title style</a:t>
            </a:r>
            <a:endParaRPr dirty="0"/>
          </a:p>
        </p:txBody>
      </p:sp>
      <p:sp>
        <p:nvSpPr>
          <p:cNvPr id="3" name="Text Placeholder 2"/>
          <p:cNvSpPr>
            <a:spLocks noGrp="1"/>
          </p:cNvSpPr>
          <p:nvPr>
            <p:ph type="body" idx="1"/>
          </p:nvPr>
        </p:nvSpPr>
        <p:spPr>
          <a:xfrm>
            <a:off x="900112" y="2133601"/>
            <a:ext cx="7345363" cy="393192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243840" y="6371591"/>
            <a:ext cx="2133600" cy="259317"/>
          </a:xfrm>
          <a:prstGeom prst="rect">
            <a:avLst/>
          </a:prstGeom>
        </p:spPr>
        <p:txBody>
          <a:bodyPr vert="horz" lIns="91440" tIns="45720" rIns="91440" bIns="45720" rtlCol="0" anchor="ctr"/>
          <a:lstStyle>
            <a:lvl1pPr algn="l">
              <a:defRPr sz="1200">
                <a:solidFill>
                  <a:schemeClr val="bg2">
                    <a:lumMod val="60000"/>
                    <a:lumOff val="40000"/>
                  </a:schemeClr>
                </a:solidFill>
                <a:latin typeface="Brush Script MT" pitchFamily="66" charset="0"/>
              </a:defRPr>
            </a:lvl1pPr>
          </a:lstStyle>
          <a:p>
            <a:fld id="{7D290233-0DD1-4A80-BB1E-9ADC3556DBB6}" type="datetimeFigureOut">
              <a:rPr lang="en-US" smtClean="0"/>
              <a:t>11/6/13</a:t>
            </a:fld>
            <a:endParaRPr lang="en-US"/>
          </a:p>
        </p:txBody>
      </p:sp>
      <p:sp>
        <p:nvSpPr>
          <p:cNvPr id="5" name="Footer Placeholder 4"/>
          <p:cNvSpPr>
            <a:spLocks noGrp="1"/>
          </p:cNvSpPr>
          <p:nvPr>
            <p:ph type="ftr" sz="quarter" idx="3"/>
          </p:nvPr>
        </p:nvSpPr>
        <p:spPr>
          <a:xfrm>
            <a:off x="5958840" y="6371591"/>
            <a:ext cx="2895600" cy="257810"/>
          </a:xfrm>
          <a:prstGeom prst="rect">
            <a:avLst/>
          </a:prstGeom>
        </p:spPr>
        <p:txBody>
          <a:bodyPr vert="horz" lIns="91440" tIns="45720" rIns="91440" bIns="45720" rtlCol="0" anchor="ctr"/>
          <a:lstStyle>
            <a:lvl1pPr marL="0" algn="r" defTabSz="914400" rtl="0" eaLnBrk="1" latinLnBrk="0" hangingPunct="1">
              <a:defRPr sz="1200" kern="1200">
                <a:solidFill>
                  <a:schemeClr val="bg2">
                    <a:lumMod val="60000"/>
                    <a:lumOff val="40000"/>
                  </a:schemeClr>
                </a:solidFill>
                <a:latin typeface="Brush Script MT" pitchFamily="66" charset="0"/>
                <a:ea typeface="+mn-ea"/>
                <a:cs typeface="+mn-cs"/>
              </a:defRPr>
            </a:lvl1pPr>
          </a:lstStyle>
          <a:p>
            <a:endParaRPr lang="en-US"/>
          </a:p>
        </p:txBody>
      </p:sp>
      <p:sp>
        <p:nvSpPr>
          <p:cNvPr id="6" name="Slide Number Placeholder 5"/>
          <p:cNvSpPr>
            <a:spLocks noGrp="1"/>
          </p:cNvSpPr>
          <p:nvPr>
            <p:ph type="sldNum" sz="quarter" idx="4"/>
          </p:nvPr>
        </p:nvSpPr>
        <p:spPr>
          <a:xfrm>
            <a:off x="4191000" y="6356350"/>
            <a:ext cx="762000" cy="271463"/>
          </a:xfrm>
          <a:prstGeom prst="rect">
            <a:avLst/>
          </a:prstGeom>
        </p:spPr>
        <p:txBody>
          <a:bodyPr vert="horz" lIns="91440" tIns="45720" rIns="91440" bIns="45720" rtlCol="0" anchor="ctr"/>
          <a:lstStyle>
            <a:lvl1pPr marL="0" algn="ctr" defTabSz="914400" rtl="0" eaLnBrk="1" latinLnBrk="0" hangingPunct="1">
              <a:defRPr sz="1200" kern="1200">
                <a:solidFill>
                  <a:schemeClr val="bg2">
                    <a:lumMod val="60000"/>
                    <a:lumOff val="40000"/>
                  </a:schemeClr>
                </a:solidFill>
                <a:latin typeface="+mn-lt"/>
                <a:ea typeface="+mn-ea"/>
                <a:cs typeface="+mn-cs"/>
              </a:defRPr>
            </a:lvl1pPr>
          </a:lstStyle>
          <a:p>
            <a:fld id="{CFE4BAC9-6D41-4691-9299-18EF07EF0177}"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ctr" defTabSz="914400" rtl="0" eaLnBrk="1" latinLnBrk="0" hangingPunct="1">
        <a:spcBef>
          <a:spcPct val="0"/>
        </a:spcBef>
        <a:buNone/>
        <a:defRPr sz="4800" kern="1200">
          <a:solidFill>
            <a:schemeClr val="tx1">
              <a:lumMod val="75000"/>
              <a:lumOff val="25000"/>
            </a:schemeClr>
          </a:solidFill>
          <a:latin typeface="+mj-lt"/>
          <a:ea typeface="+mj-ea"/>
          <a:cs typeface="+mj-cs"/>
        </a:defRPr>
      </a:lvl1pPr>
    </p:titleStyle>
    <p:bodyStyle>
      <a:lvl1pPr marL="342900" indent="-342900" algn="l" defTabSz="914400" rtl="0" eaLnBrk="1" latinLnBrk="0" hangingPunct="1">
        <a:spcBef>
          <a:spcPts val="2000"/>
        </a:spcBef>
        <a:buClr>
          <a:schemeClr val="tx1">
            <a:lumMod val="75000"/>
            <a:lumOff val="25000"/>
          </a:schemeClr>
        </a:buClr>
        <a:buFont typeface="Arial" pitchFamily="34" charset="0"/>
        <a:buChar char="•"/>
        <a:defRPr sz="2400" kern="1200">
          <a:solidFill>
            <a:schemeClr val="tx1">
              <a:lumMod val="75000"/>
              <a:lumOff val="25000"/>
            </a:schemeClr>
          </a:solidFill>
          <a:latin typeface="+mn-lt"/>
          <a:ea typeface="+mn-ea"/>
          <a:cs typeface="+mn-cs"/>
        </a:defRPr>
      </a:lvl1pPr>
      <a:lvl2pPr marL="579438" indent="-228600" algn="l" defTabSz="914400" rtl="0" eaLnBrk="1" latinLnBrk="0" hangingPunct="1">
        <a:spcBef>
          <a:spcPts val="600"/>
        </a:spcBef>
        <a:buClr>
          <a:schemeClr val="bg2">
            <a:lumMod val="60000"/>
            <a:lumOff val="40000"/>
          </a:schemeClr>
        </a:buClr>
        <a:buFont typeface="Arial" pitchFamily="34" charset="0"/>
        <a:buChar char="•"/>
        <a:defRPr sz="2200" kern="1200">
          <a:solidFill>
            <a:schemeClr val="tx1">
              <a:lumMod val="75000"/>
              <a:lumOff val="25000"/>
            </a:schemeClr>
          </a:solidFill>
          <a:latin typeface="+mn-lt"/>
          <a:ea typeface="+mn-ea"/>
          <a:cs typeface="+mn-cs"/>
        </a:defRPr>
      </a:lvl2pPr>
      <a:lvl3pPr marL="808038" indent="-228600" algn="l" defTabSz="914400" rtl="0" eaLnBrk="1" latinLnBrk="0" hangingPunct="1">
        <a:spcBef>
          <a:spcPts val="600"/>
        </a:spcBef>
        <a:buClr>
          <a:schemeClr val="tx1">
            <a:lumMod val="75000"/>
            <a:lumOff val="25000"/>
          </a:schemeClr>
        </a:buClr>
        <a:buFont typeface="Arial" pitchFamily="34" charset="0"/>
        <a:buChar char="•"/>
        <a:defRPr sz="2000" kern="1200">
          <a:solidFill>
            <a:schemeClr val="tx1">
              <a:lumMod val="75000"/>
              <a:lumOff val="25000"/>
            </a:schemeClr>
          </a:solidFill>
          <a:latin typeface="+mn-lt"/>
          <a:ea typeface="+mn-ea"/>
          <a:cs typeface="+mn-cs"/>
        </a:defRPr>
      </a:lvl3pPr>
      <a:lvl4pPr marL="1036638" indent="-228600" algn="l" defTabSz="914400" rtl="0" eaLnBrk="1" latinLnBrk="0" hangingPunct="1">
        <a:spcBef>
          <a:spcPts val="600"/>
        </a:spcBef>
        <a:buClr>
          <a:schemeClr val="bg2">
            <a:lumMod val="60000"/>
            <a:lumOff val="40000"/>
          </a:schemeClr>
        </a:buClr>
        <a:buFont typeface="Arial" pitchFamily="34" charset="0"/>
        <a:buChar char="•"/>
        <a:defRPr sz="1800" kern="1200">
          <a:solidFill>
            <a:schemeClr val="tx1">
              <a:lumMod val="75000"/>
              <a:lumOff val="25000"/>
            </a:schemeClr>
          </a:solidFill>
          <a:latin typeface="+mn-lt"/>
          <a:ea typeface="+mn-ea"/>
          <a:cs typeface="+mn-cs"/>
        </a:defRPr>
      </a:lvl4pPr>
      <a:lvl5pPr marL="1265238" indent="-228600" algn="l" defTabSz="914400" rtl="0" eaLnBrk="1" latinLnBrk="0" hangingPunct="1">
        <a:spcBef>
          <a:spcPts val="600"/>
        </a:spcBef>
        <a:buClr>
          <a:schemeClr val="tx1">
            <a:lumMod val="75000"/>
            <a:lumOff val="25000"/>
          </a:schemeClr>
        </a:buClr>
        <a:buFont typeface="Arial" pitchFamily="34" charset="0"/>
        <a:buChar char="•"/>
        <a:defRPr sz="1800" kern="1200">
          <a:solidFill>
            <a:schemeClr val="tx1">
              <a:lumMod val="75000"/>
              <a:lumOff val="25000"/>
            </a:schemeClr>
          </a:solidFill>
          <a:latin typeface="+mn-lt"/>
          <a:ea typeface="+mn-ea"/>
          <a:cs typeface="+mn-cs"/>
        </a:defRPr>
      </a:lvl5pPr>
      <a:lvl6pPr marL="1485900"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tx1">
              <a:lumMod val="75000"/>
              <a:lumOff val="25000"/>
            </a:schemeClr>
          </a:solidFill>
          <a:latin typeface="+mn-lt"/>
          <a:ea typeface="+mn-ea"/>
          <a:cs typeface="+mn-cs"/>
        </a:defRPr>
      </a:lvl6pPr>
      <a:lvl7pPr marL="1712913"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smtClean="0">
          <a:solidFill>
            <a:schemeClr val="tx1">
              <a:lumMod val="75000"/>
              <a:lumOff val="25000"/>
            </a:schemeClr>
          </a:solidFill>
          <a:latin typeface="+mn-lt"/>
          <a:ea typeface="+mn-ea"/>
          <a:cs typeface="+mn-cs"/>
        </a:defRPr>
      </a:lvl7pPr>
      <a:lvl8pPr marL="1947863"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tx1">
              <a:lumMod val="75000"/>
              <a:lumOff val="25000"/>
            </a:schemeClr>
          </a:solidFill>
          <a:latin typeface="+mn-lt"/>
          <a:ea typeface="+mn-ea"/>
          <a:cs typeface="+mn-cs"/>
        </a:defRPr>
      </a:lvl8pPr>
      <a:lvl9pPr marL="2174875"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a:solidFill>
            <a:schemeClr val="tx1">
              <a:lumMod val="75000"/>
              <a:lumOff val="2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9.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0.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4.png"/><Relationship Id="rId1" Type="http://schemas.microsoft.com/office/2007/relationships/media" Target="../media/media1.mp4"/><Relationship Id="rId2" Type="http://schemas.openxmlformats.org/officeDocument/2006/relationships/video" Target="../media/media1.mp4"/></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the Other Hand</a:t>
            </a:r>
            <a:endParaRPr lang="en-US" dirty="0"/>
          </a:p>
        </p:txBody>
      </p:sp>
      <p:sp>
        <p:nvSpPr>
          <p:cNvPr id="3" name="Content Placeholder 2"/>
          <p:cNvSpPr>
            <a:spLocks noGrp="1"/>
          </p:cNvSpPr>
          <p:nvPr>
            <p:ph idx="1"/>
          </p:nvPr>
        </p:nvSpPr>
        <p:spPr/>
        <p:txBody>
          <a:bodyPr/>
          <a:lstStyle/>
          <a:p>
            <a:pPr marL="0" indent="0">
              <a:buNone/>
            </a:pPr>
            <a:r>
              <a:rPr lang="en-US" dirty="0"/>
              <a:t>The quick brown fox jumps over the lazy </a:t>
            </a:r>
            <a:r>
              <a:rPr lang="en-US" dirty="0" smtClean="0"/>
              <a:t>dog.</a:t>
            </a:r>
            <a:endParaRPr lang="en-US" dirty="0"/>
          </a:p>
        </p:txBody>
      </p:sp>
    </p:spTree>
    <p:extLst>
      <p:ext uri="{BB962C8B-B14F-4D97-AF65-F5344CB8AC3E}">
        <p14:creationId xmlns:p14="http://schemas.microsoft.com/office/powerpoint/2010/main" val="219004633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Serious_woman_in_business.jpg"/>
          <p:cNvPicPr>
            <a:picLocks noGrp="1" noChangeAspect="1"/>
          </p:cNvPicPr>
          <p:nvPr>
            <p:ph sz="half" idx="2"/>
          </p:nvPr>
        </p:nvPicPr>
        <p:blipFill>
          <a:blip r:embed="rId3" cstate="print">
            <a:extLst>
              <a:ext uri="{28A0092B-C50C-407E-A947-70E740481C1C}">
                <a14:useLocalDpi xmlns:a14="http://schemas.microsoft.com/office/drawing/2010/main" val="0"/>
              </a:ext>
            </a:extLst>
          </a:blip>
          <a:srcRect t="-6148" b="-6148"/>
          <a:stretch>
            <a:fillRect/>
          </a:stretch>
        </p:blipFill>
        <p:spPr>
          <a:xfrm>
            <a:off x="4648200" y="352425"/>
            <a:ext cx="3565525" cy="5997575"/>
          </a:xfrm>
        </p:spPr>
      </p:pic>
      <p:sp>
        <p:nvSpPr>
          <p:cNvPr id="7" name="Content Placeholder 6"/>
          <p:cNvSpPr>
            <a:spLocks noGrp="1"/>
          </p:cNvSpPr>
          <p:nvPr>
            <p:ph sz="half" idx="1"/>
          </p:nvPr>
        </p:nvSpPr>
        <p:spPr>
          <a:xfrm>
            <a:off x="900111" y="1667644"/>
            <a:ext cx="3566160" cy="4681647"/>
          </a:xfrm>
        </p:spPr>
        <p:txBody>
          <a:bodyPr/>
          <a:lstStyle/>
          <a:p>
            <a:pPr marL="0" indent="0">
              <a:buNone/>
            </a:pPr>
            <a:r>
              <a:rPr lang="en-US" dirty="0" smtClean="0"/>
              <a:t>“Each portfolio pays the company a supplemental distribution fee equal, on an annual basis, to one percent of the aggregate purchase payment for shares sold since inception, including the purchase price of shares transferred from within and without the fund. This, of course, excludes appreciation, reinvested dividends and capital gain distributions.”</a:t>
            </a:r>
            <a:endParaRPr lang="en-US" dirty="0"/>
          </a:p>
        </p:txBody>
      </p:sp>
    </p:spTree>
    <p:extLst>
      <p:ext uri="{BB962C8B-B14F-4D97-AF65-F5344CB8AC3E}">
        <p14:creationId xmlns:p14="http://schemas.microsoft.com/office/powerpoint/2010/main" val="67871089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ttorney_Matthew_E_Jones.jpg"/>
          <p:cNvPicPr>
            <a:picLocks noGrp="1" noChangeAspect="1"/>
          </p:cNvPicPr>
          <p:nvPr>
            <p:ph sz="half" idx="1"/>
          </p:nvPr>
        </p:nvPicPr>
        <p:blipFill>
          <a:blip r:embed="rId3" cstate="print">
            <a:extLst>
              <a:ext uri="{28A0092B-C50C-407E-A947-70E740481C1C}">
                <a14:useLocalDpi xmlns:a14="http://schemas.microsoft.com/office/drawing/2010/main" val="0"/>
              </a:ext>
            </a:extLst>
          </a:blip>
          <a:srcRect l="-34393" r="-34393"/>
          <a:stretch>
            <a:fillRect/>
          </a:stretch>
        </p:blipFill>
        <p:spPr>
          <a:xfrm>
            <a:off x="900111" y="443686"/>
            <a:ext cx="7314248" cy="3258793"/>
          </a:xfrm>
        </p:spPr>
      </p:pic>
      <p:sp>
        <p:nvSpPr>
          <p:cNvPr id="7" name="Content Placeholder 6"/>
          <p:cNvSpPr>
            <a:spLocks noGrp="1"/>
          </p:cNvSpPr>
          <p:nvPr>
            <p:ph sz="half" idx="2"/>
          </p:nvPr>
        </p:nvSpPr>
        <p:spPr>
          <a:xfrm>
            <a:off x="900111" y="3702479"/>
            <a:ext cx="7314248" cy="2372884"/>
          </a:xfrm>
        </p:spPr>
        <p:txBody>
          <a:bodyPr/>
          <a:lstStyle/>
          <a:p>
            <a:pPr marL="0" indent="0">
              <a:buNone/>
            </a:pPr>
            <a:r>
              <a:rPr lang="en-US" dirty="0" smtClean="0"/>
              <a:t>“You should never execute a contract without the proviso that you retract copyrights given the conditions subsequent that the publishers fail to comply with their promises both stated and unstated at any future time. But you may not need that language because in most states a contract that did not imply that protection would probably be considered unconscionable anyway.”</a:t>
            </a:r>
            <a:endParaRPr lang="en-US" dirty="0"/>
          </a:p>
        </p:txBody>
      </p:sp>
    </p:spTree>
    <p:extLst>
      <p:ext uri="{BB962C8B-B14F-4D97-AF65-F5344CB8AC3E}">
        <p14:creationId xmlns:p14="http://schemas.microsoft.com/office/powerpoint/2010/main" val="335452732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900113" y="244159"/>
            <a:ext cx="7314246" cy="3244128"/>
          </a:xfrm>
        </p:spPr>
        <p:txBody>
          <a:bodyPr/>
          <a:lstStyle/>
          <a:p>
            <a:pPr marL="0" indent="0">
              <a:lnSpc>
                <a:spcPct val="110000"/>
              </a:lnSpc>
              <a:spcBef>
                <a:spcPts val="0"/>
              </a:spcBef>
              <a:buNone/>
            </a:pPr>
            <a:r>
              <a:rPr lang="en-US" dirty="0" smtClean="0"/>
              <a:t>     “</a:t>
            </a:r>
            <a:r>
              <a:rPr lang="en-US" dirty="0"/>
              <a:t>You may think you feel stupid but you’re really angry. Your hostility toward authority figures is threatening to you because of unresolved conflicts with your father. You repress these hostile feelings and attempt to appear overly responsible and productive. This is clearly a reaction formation.</a:t>
            </a:r>
          </a:p>
          <a:p>
            <a:pPr marL="0" indent="0">
              <a:lnSpc>
                <a:spcPct val="110000"/>
              </a:lnSpc>
              <a:spcBef>
                <a:spcPts val="0"/>
              </a:spcBef>
              <a:buNone/>
            </a:pPr>
            <a:r>
              <a:rPr lang="en-US" dirty="0" smtClean="0"/>
              <a:t>     “</a:t>
            </a:r>
            <a:r>
              <a:rPr lang="en-US" dirty="0"/>
              <a:t>You may sublimate your hostility by writing self-help books that are, I might add, a device to demonstrate your own adequacy thinly disguised as an attempt to help, but you have not resolved the underlying developmental issues.”</a:t>
            </a:r>
          </a:p>
        </p:txBody>
      </p:sp>
      <p:pic>
        <p:nvPicPr>
          <p:cNvPr id="8" name="Content Placeholder 7" descr="female_psychotherapist.jpg"/>
          <p:cNvPicPr>
            <a:picLocks noGrp="1" noChangeAspect="1"/>
          </p:cNvPicPr>
          <p:nvPr>
            <p:ph sz="half" idx="1"/>
          </p:nvPr>
        </p:nvPicPr>
        <p:blipFill>
          <a:blip r:embed="rId2">
            <a:extLst>
              <a:ext uri="{28A0092B-C50C-407E-A947-70E740481C1C}">
                <a14:useLocalDpi xmlns:a14="http://schemas.microsoft.com/office/drawing/2010/main" val="0"/>
              </a:ext>
            </a:extLst>
          </a:blip>
          <a:srcRect l="-25873" r="-25873"/>
          <a:stretch>
            <a:fillRect/>
          </a:stretch>
        </p:blipFill>
        <p:spPr>
          <a:xfrm>
            <a:off x="900113" y="3365500"/>
            <a:ext cx="7313612" cy="3213100"/>
          </a:xfrm>
        </p:spPr>
      </p:pic>
    </p:spTree>
    <p:extLst>
      <p:ext uri="{BB962C8B-B14F-4D97-AF65-F5344CB8AC3E}">
        <p14:creationId xmlns:p14="http://schemas.microsoft.com/office/powerpoint/2010/main" val="411137747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Threes_Company.png"/>
          <p:cNvPicPr>
            <a:picLocks noGrp="1" noChangeAspect="1"/>
          </p:cNvPicPr>
          <p:nvPr>
            <p:ph idx="1"/>
          </p:nvPr>
        </p:nvPicPr>
        <p:blipFill>
          <a:blip r:embed="rId3">
            <a:extLst>
              <a:ext uri="{28A0092B-C50C-407E-A947-70E740481C1C}">
                <a14:useLocalDpi xmlns:a14="http://schemas.microsoft.com/office/drawing/2010/main" val="0"/>
              </a:ext>
            </a:extLst>
          </a:blip>
          <a:srcRect t="-3598" b="-3598"/>
          <a:stretch>
            <a:fillRect/>
          </a:stretch>
        </p:blipFill>
        <p:spPr>
          <a:xfrm>
            <a:off x="900113" y="458788"/>
            <a:ext cx="7345362" cy="5905500"/>
          </a:xfrm>
        </p:spPr>
      </p:pic>
    </p:spTree>
    <p:extLst>
      <p:ext uri="{BB962C8B-B14F-4D97-AF65-F5344CB8AC3E}">
        <p14:creationId xmlns:p14="http://schemas.microsoft.com/office/powerpoint/2010/main" val="175547952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4000" dirty="0" smtClean="0"/>
              <a:t>The Customer from Outer Space</a:t>
            </a:r>
            <a:endParaRPr lang="en-US" sz="4000" dirty="0"/>
          </a:p>
        </p:txBody>
      </p:sp>
      <p:pic>
        <p:nvPicPr>
          <p:cNvPr id="2" name="Content Placeholder 1" descr="aliens-ET.jpg"/>
          <p:cNvPicPr>
            <a:picLocks noGrp="1" noChangeAspect="1"/>
          </p:cNvPicPr>
          <p:nvPr>
            <p:ph idx="1"/>
          </p:nvPr>
        </p:nvPicPr>
        <p:blipFill>
          <a:blip r:embed="rId3">
            <a:extLst>
              <a:ext uri="{28A0092B-C50C-407E-A947-70E740481C1C}">
                <a14:useLocalDpi xmlns:a14="http://schemas.microsoft.com/office/drawing/2010/main" val="0"/>
              </a:ext>
            </a:extLst>
          </a:blip>
          <a:srcRect l="-18467" r="-18467"/>
          <a:stretch>
            <a:fillRect/>
          </a:stretch>
        </p:blipFill>
        <p:spPr/>
      </p:pic>
    </p:spTree>
    <p:extLst>
      <p:ext uri="{BB962C8B-B14F-4D97-AF65-F5344CB8AC3E}">
        <p14:creationId xmlns:p14="http://schemas.microsoft.com/office/powerpoint/2010/main" val="303080901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Tips for Talking with</a:t>
            </a:r>
            <a:br>
              <a:rPr lang="en-US" dirty="0" smtClean="0"/>
            </a:br>
            <a:r>
              <a:rPr lang="en-US" dirty="0" smtClean="0"/>
              <a:t>Non-technical People</a:t>
            </a:r>
            <a:endParaRPr lang="en-US" dirty="0"/>
          </a:p>
        </p:txBody>
      </p:sp>
      <p:sp>
        <p:nvSpPr>
          <p:cNvPr id="3" name="Content Placeholder 2"/>
          <p:cNvSpPr>
            <a:spLocks noGrp="1"/>
          </p:cNvSpPr>
          <p:nvPr>
            <p:ph idx="1"/>
          </p:nvPr>
        </p:nvSpPr>
        <p:spPr/>
        <p:txBody>
          <a:bodyPr>
            <a:normAutofit/>
          </a:bodyPr>
          <a:lstStyle/>
          <a:p>
            <a:pPr marL="457200" indent="-457200">
              <a:buFont typeface="+mj-lt"/>
              <a:buAutoNum type="arabicPeriod"/>
            </a:pPr>
            <a:r>
              <a:rPr lang="en-US" dirty="0" smtClean="0"/>
              <a:t>Get some humility</a:t>
            </a:r>
          </a:p>
          <a:p>
            <a:pPr marL="457200" indent="-457200">
              <a:buFont typeface="+mj-lt"/>
              <a:buAutoNum type="arabicPeriod"/>
            </a:pPr>
            <a:r>
              <a:rPr lang="en-US" dirty="0" smtClean="0"/>
              <a:t>Talk about people and actions, not systems and code</a:t>
            </a:r>
          </a:p>
          <a:p>
            <a:pPr marL="457200" indent="-457200">
              <a:buFont typeface="+mj-lt"/>
              <a:buAutoNum type="arabicPeriod"/>
            </a:pPr>
            <a:r>
              <a:rPr lang="en-US" dirty="0" smtClean="0"/>
              <a:t>Learn about your customers’ world</a:t>
            </a:r>
          </a:p>
          <a:p>
            <a:pPr marL="457200" indent="-457200">
              <a:buFont typeface="+mj-lt"/>
              <a:buAutoNum type="arabicPeriod"/>
            </a:pPr>
            <a:r>
              <a:rPr lang="en-US" dirty="0" smtClean="0"/>
              <a:t>Translate and educate</a:t>
            </a:r>
          </a:p>
          <a:p>
            <a:pPr marL="457200" indent="-457200">
              <a:buFont typeface="+mj-lt"/>
              <a:buAutoNum type="arabicPeriod"/>
            </a:pPr>
            <a:r>
              <a:rPr lang="en-US" dirty="0" smtClean="0"/>
              <a:t>Use creative communications tools</a:t>
            </a:r>
            <a:endParaRPr lang="en-US" dirty="0"/>
          </a:p>
        </p:txBody>
      </p:sp>
    </p:spTree>
    <p:extLst>
      <p:ext uri="{BB962C8B-B14F-4D97-AF65-F5344CB8AC3E}">
        <p14:creationId xmlns:p14="http://schemas.microsoft.com/office/powerpoint/2010/main" val="152970363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Get some humility</a:t>
            </a:r>
            <a:endParaRPr lang="en-US" dirty="0"/>
          </a:p>
        </p:txBody>
      </p:sp>
      <p:sp>
        <p:nvSpPr>
          <p:cNvPr id="3" name="Content Placeholder 2"/>
          <p:cNvSpPr>
            <a:spLocks noGrp="1"/>
          </p:cNvSpPr>
          <p:nvPr>
            <p:ph idx="1"/>
          </p:nvPr>
        </p:nvSpPr>
        <p:spPr/>
        <p:txBody>
          <a:bodyPr/>
          <a:lstStyle/>
          <a:p>
            <a:r>
              <a:rPr lang="en-US" dirty="0" smtClean="0"/>
              <a:t>The Customer from Outer Space</a:t>
            </a:r>
          </a:p>
          <a:p>
            <a:r>
              <a:rPr lang="en-US" dirty="0" smtClean="0"/>
              <a:t>Remember what it feels like to be clueless</a:t>
            </a:r>
          </a:p>
          <a:p>
            <a:r>
              <a:rPr lang="en-US" dirty="0" smtClean="0"/>
              <a:t>Respect</a:t>
            </a:r>
          </a:p>
          <a:p>
            <a:pPr lvl="1"/>
            <a:r>
              <a:rPr lang="en-US" dirty="0" smtClean="0"/>
              <a:t>Not condescending</a:t>
            </a:r>
            <a:endParaRPr lang="en-US" dirty="0"/>
          </a:p>
        </p:txBody>
      </p:sp>
    </p:spTree>
    <p:extLst>
      <p:ext uri="{BB962C8B-B14F-4D97-AF65-F5344CB8AC3E}">
        <p14:creationId xmlns:p14="http://schemas.microsoft.com/office/powerpoint/2010/main" val="19126054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2. Talk about people and actions, not systems and code</a:t>
            </a:r>
            <a:endParaRPr lang="en-US" dirty="0"/>
          </a:p>
        </p:txBody>
      </p:sp>
      <p:sp>
        <p:nvSpPr>
          <p:cNvPr id="3" name="Content Placeholder 2"/>
          <p:cNvSpPr>
            <a:spLocks noGrp="1"/>
          </p:cNvSpPr>
          <p:nvPr>
            <p:ph idx="1"/>
          </p:nvPr>
        </p:nvSpPr>
        <p:spPr/>
        <p:txBody>
          <a:bodyPr/>
          <a:lstStyle/>
          <a:p>
            <a:r>
              <a:rPr lang="en-US" dirty="0" smtClean="0"/>
              <a:t>Use non-technical vocabulary</a:t>
            </a:r>
            <a:endParaRPr lang="en-US" dirty="0"/>
          </a:p>
          <a:p>
            <a:r>
              <a:rPr lang="en-US" dirty="0" smtClean="0"/>
              <a:t>Talk about what the technology does</a:t>
            </a:r>
          </a:p>
          <a:p>
            <a:pPr lvl="1"/>
            <a:r>
              <a:rPr lang="en-US" dirty="0" smtClean="0"/>
              <a:t>Not how it does it</a:t>
            </a:r>
          </a:p>
          <a:p>
            <a:r>
              <a:rPr lang="en-US" dirty="0" smtClean="0"/>
              <a:t>Describe the result</a:t>
            </a:r>
          </a:p>
          <a:p>
            <a:pPr lvl="1"/>
            <a:r>
              <a:rPr lang="en-US" dirty="0" smtClean="0"/>
              <a:t>Not the process to get there</a:t>
            </a:r>
          </a:p>
        </p:txBody>
      </p:sp>
    </p:spTree>
    <p:extLst>
      <p:ext uri="{BB962C8B-B14F-4D97-AF65-F5344CB8AC3E}">
        <p14:creationId xmlns:p14="http://schemas.microsoft.com/office/powerpoint/2010/main" val="39050706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3. Learn </a:t>
            </a:r>
            <a:r>
              <a:rPr lang="en-US" dirty="0"/>
              <a:t>about </a:t>
            </a:r>
            <a:r>
              <a:rPr lang="en-US" dirty="0" smtClean="0"/>
              <a:t>your</a:t>
            </a:r>
            <a:br>
              <a:rPr lang="en-US" dirty="0" smtClean="0"/>
            </a:br>
            <a:r>
              <a:rPr lang="en-US" dirty="0" smtClean="0"/>
              <a:t>customers</a:t>
            </a:r>
            <a:r>
              <a:rPr lang="en-US" dirty="0"/>
              <a:t>’ world</a:t>
            </a:r>
          </a:p>
        </p:txBody>
      </p:sp>
      <p:sp>
        <p:nvSpPr>
          <p:cNvPr id="3" name="Content Placeholder 2"/>
          <p:cNvSpPr>
            <a:spLocks noGrp="1"/>
          </p:cNvSpPr>
          <p:nvPr>
            <p:ph idx="1"/>
          </p:nvPr>
        </p:nvSpPr>
        <p:spPr/>
        <p:txBody>
          <a:bodyPr/>
          <a:lstStyle/>
          <a:p>
            <a:r>
              <a:rPr lang="en-US" dirty="0" smtClean="0"/>
              <a:t>Get out of your cubicle</a:t>
            </a:r>
          </a:p>
          <a:p>
            <a:r>
              <a:rPr lang="en-US" dirty="0" smtClean="0"/>
              <a:t>Learn their jobs</a:t>
            </a:r>
          </a:p>
          <a:p>
            <a:r>
              <a:rPr lang="en-US" dirty="0" smtClean="0"/>
              <a:t>Learn their language</a:t>
            </a:r>
          </a:p>
          <a:p>
            <a:pPr lvl="1"/>
            <a:r>
              <a:rPr lang="en-US" dirty="0" smtClean="0"/>
              <a:t>And use it</a:t>
            </a:r>
            <a:endParaRPr lang="en-US" dirty="0"/>
          </a:p>
        </p:txBody>
      </p:sp>
    </p:spTree>
    <p:extLst>
      <p:ext uri="{BB962C8B-B14F-4D97-AF65-F5344CB8AC3E}">
        <p14:creationId xmlns:p14="http://schemas.microsoft.com/office/powerpoint/2010/main" val="24370875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Translate </a:t>
            </a:r>
            <a:r>
              <a:rPr lang="en-US" dirty="0"/>
              <a:t>and educate</a:t>
            </a:r>
          </a:p>
        </p:txBody>
      </p:sp>
      <p:sp>
        <p:nvSpPr>
          <p:cNvPr id="3" name="Content Placeholder 2"/>
          <p:cNvSpPr>
            <a:spLocks noGrp="1"/>
          </p:cNvSpPr>
          <p:nvPr>
            <p:ph idx="1"/>
          </p:nvPr>
        </p:nvSpPr>
        <p:spPr/>
        <p:txBody>
          <a:bodyPr/>
          <a:lstStyle/>
          <a:p>
            <a:r>
              <a:rPr lang="en-US" dirty="0" smtClean="0"/>
              <a:t>From their language to yours</a:t>
            </a:r>
          </a:p>
          <a:p>
            <a:r>
              <a:rPr lang="en-US" dirty="0" err="1" smtClean="0"/>
              <a:t>WhatIs.com</a:t>
            </a:r>
            <a:r>
              <a:rPr lang="en-US" dirty="0" smtClean="0"/>
              <a:t> may help</a:t>
            </a:r>
          </a:p>
        </p:txBody>
      </p:sp>
    </p:spTree>
    <p:extLst>
      <p:ext uri="{BB962C8B-B14F-4D97-AF65-F5344CB8AC3E}">
        <p14:creationId xmlns:p14="http://schemas.microsoft.com/office/powerpoint/2010/main" val="50572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NCIS Translate Long.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542737" y="472917"/>
            <a:ext cx="6096000" cy="4572000"/>
          </a:xfrm>
        </p:spPr>
      </p:pic>
    </p:spTree>
    <p:extLst>
      <p:ext uri="{BB962C8B-B14F-4D97-AF65-F5344CB8AC3E}">
        <p14:creationId xmlns:p14="http://schemas.microsoft.com/office/powerpoint/2010/main" val="2293052619"/>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5. Use creative</a:t>
            </a:r>
            <a:br>
              <a:rPr lang="en-US" dirty="0" smtClean="0"/>
            </a:br>
            <a:r>
              <a:rPr lang="en-US" dirty="0" smtClean="0"/>
              <a:t>communications tools</a:t>
            </a:r>
            <a:endParaRPr lang="en-US" dirty="0"/>
          </a:p>
        </p:txBody>
      </p:sp>
      <p:sp>
        <p:nvSpPr>
          <p:cNvPr id="3" name="Content Placeholder 2"/>
          <p:cNvSpPr>
            <a:spLocks noGrp="1"/>
          </p:cNvSpPr>
          <p:nvPr>
            <p:ph idx="1"/>
          </p:nvPr>
        </p:nvSpPr>
        <p:spPr/>
        <p:txBody>
          <a:bodyPr/>
          <a:lstStyle/>
          <a:p>
            <a:r>
              <a:rPr lang="en-US" dirty="0" smtClean="0"/>
              <a:t>Visual examples can help</a:t>
            </a:r>
          </a:p>
          <a:p>
            <a:pPr lvl="1"/>
            <a:r>
              <a:rPr lang="en-US" dirty="0" smtClean="0"/>
              <a:t>Paper is good</a:t>
            </a:r>
          </a:p>
          <a:p>
            <a:r>
              <a:rPr lang="en-US" dirty="0" smtClean="0"/>
              <a:t>Model the system</a:t>
            </a:r>
          </a:p>
          <a:p>
            <a:pPr lvl="1"/>
            <a:r>
              <a:rPr lang="en-US" dirty="0" smtClean="0"/>
              <a:t>Example: flow chart</a:t>
            </a:r>
            <a:endParaRPr lang="en-US" dirty="0"/>
          </a:p>
        </p:txBody>
      </p:sp>
    </p:spTree>
    <p:extLst>
      <p:ext uri="{BB962C8B-B14F-4D97-AF65-F5344CB8AC3E}">
        <p14:creationId xmlns:p14="http://schemas.microsoft.com/office/powerpoint/2010/main" val="32882542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Simplify</a:t>
            </a:r>
            <a:endParaRPr lang="en-US" dirty="0"/>
          </a:p>
        </p:txBody>
      </p:sp>
      <p:sp>
        <p:nvSpPr>
          <p:cNvPr id="3" name="Content Placeholder 2"/>
          <p:cNvSpPr>
            <a:spLocks noGrp="1"/>
          </p:cNvSpPr>
          <p:nvPr>
            <p:ph idx="1"/>
          </p:nvPr>
        </p:nvSpPr>
        <p:spPr/>
        <p:txBody>
          <a:bodyPr/>
          <a:lstStyle/>
          <a:p>
            <a:pPr marL="0" indent="0">
              <a:spcBef>
                <a:spcPts val="500"/>
              </a:spcBef>
              <a:buNone/>
            </a:pPr>
            <a:r>
              <a:rPr lang="en-US" dirty="0" smtClean="0"/>
              <a:t>What you don’t say is more important</a:t>
            </a:r>
          </a:p>
          <a:p>
            <a:pPr marL="0" indent="0">
              <a:spcBef>
                <a:spcPts val="500"/>
              </a:spcBef>
              <a:buNone/>
            </a:pPr>
            <a:r>
              <a:rPr lang="en-US" dirty="0"/>
              <a:t>	</a:t>
            </a:r>
            <a:r>
              <a:rPr lang="en-US" dirty="0" smtClean="0"/>
              <a:t>than what you do say.</a:t>
            </a:r>
            <a:endParaRPr lang="en-US" dirty="0"/>
          </a:p>
        </p:txBody>
      </p:sp>
    </p:spTree>
    <p:extLst>
      <p:ext uri="{BB962C8B-B14F-4D97-AF65-F5344CB8AC3E}">
        <p14:creationId xmlns:p14="http://schemas.microsoft.com/office/powerpoint/2010/main" val="102463340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Tips</a:t>
            </a:r>
            <a:endParaRPr lang="en-US" dirty="0"/>
          </a:p>
        </p:txBody>
      </p:sp>
      <p:sp>
        <p:nvSpPr>
          <p:cNvPr id="3" name="Content Placeholder 2"/>
          <p:cNvSpPr>
            <a:spLocks noGrp="1"/>
          </p:cNvSpPr>
          <p:nvPr>
            <p:ph idx="1"/>
          </p:nvPr>
        </p:nvSpPr>
        <p:spPr/>
        <p:txBody>
          <a:bodyPr/>
          <a:lstStyle/>
          <a:p>
            <a:r>
              <a:rPr lang="en-US" dirty="0" smtClean="0"/>
              <a:t>Minimize</a:t>
            </a:r>
          </a:p>
          <a:p>
            <a:pPr lvl="1"/>
            <a:r>
              <a:rPr lang="en-US" dirty="0" smtClean="0"/>
              <a:t>Jargon</a:t>
            </a:r>
          </a:p>
          <a:p>
            <a:pPr lvl="1"/>
            <a:r>
              <a:rPr lang="en-US" dirty="0" smtClean="0"/>
              <a:t>Acronyms</a:t>
            </a:r>
          </a:p>
          <a:p>
            <a:pPr lvl="1"/>
            <a:r>
              <a:rPr lang="en-US" dirty="0"/>
              <a:t>T</a:t>
            </a:r>
            <a:r>
              <a:rPr lang="en-US" dirty="0" smtClean="0"/>
              <a:t>echnical terms</a:t>
            </a:r>
          </a:p>
          <a:p>
            <a:r>
              <a:rPr lang="en-US" dirty="0" smtClean="0"/>
              <a:t>Focus on the users</a:t>
            </a:r>
          </a:p>
          <a:p>
            <a:pPr lvl="1"/>
            <a:r>
              <a:rPr lang="en-US" dirty="0" smtClean="0"/>
              <a:t>Put yourself in their shoes</a:t>
            </a:r>
          </a:p>
          <a:p>
            <a:endParaRPr lang="en-US" dirty="0" smtClean="0"/>
          </a:p>
          <a:p>
            <a:endParaRPr lang="en-US" dirty="0"/>
          </a:p>
        </p:txBody>
      </p:sp>
    </p:spTree>
    <p:extLst>
      <p:ext uri="{BB962C8B-B14F-4D97-AF65-F5344CB8AC3E}">
        <p14:creationId xmlns:p14="http://schemas.microsoft.com/office/powerpoint/2010/main" val="29773980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Tips</a:t>
            </a:r>
            <a:endParaRPr lang="en-US" dirty="0"/>
          </a:p>
        </p:txBody>
      </p:sp>
      <p:sp>
        <p:nvSpPr>
          <p:cNvPr id="3" name="Content Placeholder 2"/>
          <p:cNvSpPr>
            <a:spLocks noGrp="1"/>
          </p:cNvSpPr>
          <p:nvPr>
            <p:ph idx="1"/>
          </p:nvPr>
        </p:nvSpPr>
        <p:spPr/>
        <p:txBody>
          <a:bodyPr/>
          <a:lstStyle/>
          <a:p>
            <a:r>
              <a:rPr lang="en-US" dirty="0" smtClean="0"/>
              <a:t>Consider using metaphors</a:t>
            </a:r>
          </a:p>
          <a:p>
            <a:pPr lvl="1"/>
            <a:r>
              <a:rPr lang="en-US" dirty="0" smtClean="0"/>
              <a:t>Based on their experience</a:t>
            </a:r>
          </a:p>
          <a:p>
            <a:r>
              <a:rPr lang="en-US" dirty="0"/>
              <a:t>Try not to seem </a:t>
            </a:r>
            <a:r>
              <a:rPr lang="en-US" dirty="0" smtClean="0"/>
              <a:t>frustrated</a:t>
            </a:r>
          </a:p>
          <a:p>
            <a:pPr lvl="1"/>
            <a:r>
              <a:rPr lang="en-US" dirty="0" smtClean="0"/>
              <a:t>Be careful with body language</a:t>
            </a:r>
          </a:p>
          <a:p>
            <a:pPr lvl="1"/>
            <a:r>
              <a:rPr lang="en-US" dirty="0" smtClean="0"/>
              <a:t>No exasperation in voice</a:t>
            </a:r>
            <a:endParaRPr lang="en-US" dirty="0"/>
          </a:p>
        </p:txBody>
      </p:sp>
    </p:spTree>
    <p:extLst>
      <p:ext uri="{BB962C8B-B14F-4D97-AF65-F5344CB8AC3E}">
        <p14:creationId xmlns:p14="http://schemas.microsoft.com/office/powerpoint/2010/main" val="48752534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Tips</a:t>
            </a:r>
            <a:endParaRPr lang="en-US" dirty="0"/>
          </a:p>
        </p:txBody>
      </p:sp>
      <p:sp>
        <p:nvSpPr>
          <p:cNvPr id="3" name="Content Placeholder 2"/>
          <p:cNvSpPr>
            <a:spLocks noGrp="1"/>
          </p:cNvSpPr>
          <p:nvPr>
            <p:ph idx="1"/>
          </p:nvPr>
        </p:nvSpPr>
        <p:spPr/>
        <p:txBody>
          <a:bodyPr/>
          <a:lstStyle/>
          <a:p>
            <a:r>
              <a:rPr lang="en-US" dirty="0" smtClean="0"/>
              <a:t>Pace yourself</a:t>
            </a:r>
          </a:p>
          <a:p>
            <a:r>
              <a:rPr lang="en-US" dirty="0" smtClean="0"/>
              <a:t>Give them time to process the information</a:t>
            </a:r>
            <a:endParaRPr lang="en-US" dirty="0"/>
          </a:p>
        </p:txBody>
      </p:sp>
    </p:spTree>
    <p:extLst>
      <p:ext uri="{BB962C8B-B14F-4D97-AF65-F5344CB8AC3E}">
        <p14:creationId xmlns:p14="http://schemas.microsoft.com/office/powerpoint/2010/main" val="1747569056"/>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When techies speak …</a:t>
            </a:r>
            <a:endParaRPr lang="en-US" dirty="0"/>
          </a:p>
        </p:txBody>
      </p:sp>
      <p:sp>
        <p:nvSpPr>
          <p:cNvPr id="3" name="Content Placeholder 2"/>
          <p:cNvSpPr>
            <a:spLocks noGrp="1"/>
          </p:cNvSpPr>
          <p:nvPr>
            <p:ph idx="1"/>
          </p:nvPr>
        </p:nvSpPr>
        <p:spPr/>
        <p:txBody>
          <a:bodyPr/>
          <a:lstStyle/>
          <a:p>
            <a:pPr marL="0" indent="0">
              <a:buNone/>
            </a:pPr>
            <a:r>
              <a:rPr lang="en-US" dirty="0" smtClean="0"/>
              <a:t>“It wasn’t the language that was dividing us; it was the fact that technical and nontechnical people have completely different perceptions of what constitutes a good answer.”</a:t>
            </a:r>
            <a:endParaRPr lang="en-US" dirty="0"/>
          </a:p>
        </p:txBody>
      </p:sp>
    </p:spTree>
    <p:extLst>
      <p:ext uri="{BB962C8B-B14F-4D97-AF65-F5344CB8AC3E}">
        <p14:creationId xmlns:p14="http://schemas.microsoft.com/office/powerpoint/2010/main" val="3432960930"/>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 the devil’s in the details</a:t>
            </a:r>
            <a:endParaRPr lang="en-US" dirty="0"/>
          </a:p>
        </p:txBody>
      </p:sp>
      <p:sp>
        <p:nvSpPr>
          <p:cNvPr id="3" name="Content Placeholder 2"/>
          <p:cNvSpPr>
            <a:spLocks noGrp="1"/>
          </p:cNvSpPr>
          <p:nvPr>
            <p:ph idx="1"/>
          </p:nvPr>
        </p:nvSpPr>
        <p:spPr/>
        <p:txBody>
          <a:bodyPr/>
          <a:lstStyle/>
          <a:p>
            <a:r>
              <a:rPr lang="en-US" dirty="0" smtClean="0"/>
              <a:t>Technical person</a:t>
            </a:r>
          </a:p>
          <a:p>
            <a:pPr lvl="1"/>
            <a:r>
              <a:rPr lang="en-US" dirty="0"/>
              <a:t>D</a:t>
            </a:r>
            <a:r>
              <a:rPr lang="en-US" dirty="0" smtClean="0"/>
              <a:t>etails reveal truth</a:t>
            </a:r>
          </a:p>
          <a:p>
            <a:r>
              <a:rPr lang="en-US" dirty="0" smtClean="0"/>
              <a:t>Nontechnical person</a:t>
            </a:r>
          </a:p>
          <a:p>
            <a:pPr lvl="1"/>
            <a:r>
              <a:rPr lang="en-US" dirty="0"/>
              <a:t>D</a:t>
            </a:r>
            <a:r>
              <a:rPr lang="en-US" dirty="0" smtClean="0"/>
              <a:t>etails cloud truth</a:t>
            </a:r>
          </a:p>
          <a:p>
            <a:r>
              <a:rPr lang="en-US" dirty="0" smtClean="0"/>
              <a:t>High-level answers are still honest</a:t>
            </a:r>
            <a:endParaRPr lang="en-US" dirty="0"/>
          </a:p>
        </p:txBody>
      </p:sp>
    </p:spTree>
    <p:extLst>
      <p:ext uri="{BB962C8B-B14F-4D97-AF65-F5344CB8AC3E}">
        <p14:creationId xmlns:p14="http://schemas.microsoft.com/office/powerpoint/2010/main" val="161315019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Definitions</a:t>
            </a:r>
            <a:endParaRPr lang="en-US" dirty="0"/>
          </a:p>
        </p:txBody>
      </p:sp>
      <p:sp>
        <p:nvSpPr>
          <p:cNvPr id="3" name="Content Placeholder 2"/>
          <p:cNvSpPr>
            <a:spLocks noGrp="1"/>
          </p:cNvSpPr>
          <p:nvPr>
            <p:ph idx="1"/>
          </p:nvPr>
        </p:nvSpPr>
        <p:spPr/>
        <p:txBody>
          <a:bodyPr/>
          <a:lstStyle/>
          <a:p>
            <a:r>
              <a:rPr lang="en-US" dirty="0" smtClean="0"/>
              <a:t>Find four terms used in your proposal that a non-technical person may not understand</a:t>
            </a:r>
          </a:p>
          <a:p>
            <a:r>
              <a:rPr lang="en-US" dirty="0" smtClean="0"/>
              <a:t>Write them on the whiteboard</a:t>
            </a:r>
          </a:p>
          <a:p>
            <a:r>
              <a:rPr lang="en-US" dirty="0" smtClean="0"/>
              <a:t>Define one of them</a:t>
            </a:r>
          </a:p>
          <a:p>
            <a:r>
              <a:rPr lang="en-US" dirty="0" smtClean="0"/>
              <a:t>Write the definition on </a:t>
            </a:r>
            <a:r>
              <a:rPr lang="en-US" smtClean="0"/>
              <a:t>the whiteboard</a:t>
            </a:r>
            <a:endParaRPr lang="en-US"/>
          </a:p>
        </p:txBody>
      </p:sp>
    </p:spTree>
    <p:extLst>
      <p:ext uri="{BB962C8B-B14F-4D97-AF65-F5344CB8AC3E}">
        <p14:creationId xmlns:p14="http://schemas.microsoft.com/office/powerpoint/2010/main" val="1402507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Communicating with the Non-technical</a:t>
            </a:r>
            <a:endParaRPr lang="en-US" dirty="0"/>
          </a:p>
        </p:txBody>
      </p:sp>
      <p:sp>
        <p:nvSpPr>
          <p:cNvPr id="3" name="Subtitle 2"/>
          <p:cNvSpPr>
            <a:spLocks noGrp="1"/>
          </p:cNvSpPr>
          <p:nvPr>
            <p:ph type="subTitle" idx="1"/>
          </p:nvPr>
        </p:nvSpPr>
        <p:spPr/>
        <p:txBody>
          <a:bodyPr/>
          <a:lstStyle/>
          <a:p>
            <a:r>
              <a:rPr lang="en-US" dirty="0" smtClean="0"/>
              <a:t>No – this does not qualify for foreign language credit.</a:t>
            </a:r>
            <a:endParaRPr lang="en-US" dirty="0"/>
          </a:p>
        </p:txBody>
      </p:sp>
    </p:spTree>
    <p:extLst>
      <p:ext uri="{BB962C8B-B14F-4D97-AF65-F5344CB8AC3E}">
        <p14:creationId xmlns:p14="http://schemas.microsoft.com/office/powerpoint/2010/main" val="18170529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Don’t Do What I Did</a:t>
            </a:r>
            <a:endParaRPr lang="en-US" dirty="0"/>
          </a:p>
        </p:txBody>
      </p:sp>
      <p:sp>
        <p:nvSpPr>
          <p:cNvPr id="3" name="Content Placeholder 2"/>
          <p:cNvSpPr>
            <a:spLocks noGrp="1"/>
          </p:cNvSpPr>
          <p:nvPr>
            <p:ph idx="1"/>
          </p:nvPr>
        </p:nvSpPr>
        <p:spPr/>
        <p:txBody>
          <a:bodyPr/>
          <a:lstStyle/>
          <a:p>
            <a:pPr marL="0" indent="0">
              <a:buNone/>
            </a:pPr>
            <a:r>
              <a:rPr lang="en-US" dirty="0"/>
              <a:t>DOD funded CMU’s SEI, an FFRDC, to create CMM, now </a:t>
            </a:r>
            <a:r>
              <a:rPr lang="en-US" dirty="0" smtClean="0"/>
              <a:t>CMMI</a:t>
            </a:r>
            <a:r>
              <a:rPr lang="en-US" dirty="0"/>
              <a:t>.</a:t>
            </a:r>
          </a:p>
        </p:txBody>
      </p:sp>
    </p:spTree>
    <p:extLst>
      <p:ext uri="{BB962C8B-B14F-4D97-AF65-F5344CB8AC3E}">
        <p14:creationId xmlns:p14="http://schemas.microsoft.com/office/powerpoint/2010/main" val="192910029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D&amp;C 121</a:t>
            </a:r>
            <a:endParaRPr lang="en-US" dirty="0"/>
          </a:p>
        </p:txBody>
      </p:sp>
      <p:sp>
        <p:nvSpPr>
          <p:cNvPr id="3" name="Content Placeholder 2"/>
          <p:cNvSpPr>
            <a:spLocks noGrp="1"/>
          </p:cNvSpPr>
          <p:nvPr>
            <p:ph idx="1"/>
          </p:nvPr>
        </p:nvSpPr>
        <p:spPr/>
        <p:txBody>
          <a:bodyPr/>
          <a:lstStyle/>
          <a:p>
            <a:pPr marL="0" indent="0">
              <a:buNone/>
            </a:pPr>
            <a:r>
              <a:rPr lang="en-US" dirty="0"/>
              <a:t>41 No power or influence can or ought to be maintained by virtue of the priesthood, only by persuasion, by long-suffering, by gentleness and meekness, and by love unfeigned</a:t>
            </a:r>
            <a:r>
              <a:rPr lang="en-US" dirty="0" smtClean="0"/>
              <a:t>;</a:t>
            </a:r>
            <a:endParaRPr lang="en-US" dirty="0"/>
          </a:p>
          <a:p>
            <a:pPr marL="0" indent="0">
              <a:buNone/>
            </a:pPr>
            <a:r>
              <a:rPr lang="en-US" dirty="0"/>
              <a:t> 42 By kindness, and pure knowledge, which shall greatly enlarge the soul without hypocrisy, and without guile—</a:t>
            </a:r>
          </a:p>
        </p:txBody>
      </p:sp>
    </p:spTree>
    <p:extLst>
      <p:ext uri="{BB962C8B-B14F-4D97-AF65-F5344CB8AC3E}">
        <p14:creationId xmlns:p14="http://schemas.microsoft.com/office/powerpoint/2010/main" val="69791205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Rectangle 2"/>
          <p:cNvSpPr>
            <a:spLocks noGrp="1" noChangeArrowheads="1"/>
          </p:cNvSpPr>
          <p:nvPr>
            <p:ph type="title"/>
          </p:nvPr>
        </p:nvSpPr>
        <p:spPr/>
        <p:txBody>
          <a:bodyPr/>
          <a:lstStyle/>
          <a:p>
            <a:r>
              <a:rPr lang="en-US"/>
              <a:t>Dinosaur Brains</a:t>
            </a:r>
          </a:p>
        </p:txBody>
      </p:sp>
      <p:sp>
        <p:nvSpPr>
          <p:cNvPr id="184323" name="Rectangle 3"/>
          <p:cNvSpPr>
            <a:spLocks noGrp="1" noChangeArrowheads="1"/>
          </p:cNvSpPr>
          <p:nvPr>
            <p:ph sz="half" idx="1"/>
          </p:nvPr>
        </p:nvSpPr>
        <p:spPr>
          <a:xfrm>
            <a:off x="914400" y="1735139"/>
            <a:ext cx="5105400" cy="4056062"/>
          </a:xfrm>
        </p:spPr>
        <p:txBody>
          <a:bodyPr/>
          <a:lstStyle/>
          <a:p>
            <a:pPr>
              <a:buFont typeface="Wingdings" pitchFamily="2" charset="2"/>
              <a:buNone/>
            </a:pPr>
            <a:r>
              <a:rPr lang="en-US" dirty="0"/>
              <a:t>Albert J. Bernstein and Sydney Craft </a:t>
            </a:r>
            <a:r>
              <a:rPr lang="en-US" dirty="0" err="1"/>
              <a:t>Rozen</a:t>
            </a:r>
            <a:endParaRPr lang="en-US" dirty="0"/>
          </a:p>
          <a:p>
            <a:pPr>
              <a:buFont typeface="Wingdings" pitchFamily="2" charset="2"/>
              <a:buNone/>
            </a:pPr>
            <a:r>
              <a:rPr lang="en-US" dirty="0"/>
              <a:t>Dinosaur Brains: Dealing with All Those Impossible People at Work</a:t>
            </a:r>
          </a:p>
          <a:p>
            <a:pPr>
              <a:buFont typeface="Wingdings" pitchFamily="2" charset="2"/>
              <a:buNone/>
            </a:pPr>
            <a:r>
              <a:rPr lang="en-US" dirty="0"/>
              <a:t>1989</a:t>
            </a:r>
          </a:p>
        </p:txBody>
      </p:sp>
      <p:pic>
        <p:nvPicPr>
          <p:cNvPr id="4" name="Content Placeholder 3" descr="book.jpg"/>
          <p:cNvPicPr>
            <a:picLocks noGrp="1" noChangeAspect="1"/>
          </p:cNvPicPr>
          <p:nvPr>
            <p:ph sz="half" idx="2"/>
          </p:nvPr>
        </p:nvPicPr>
        <p:blipFill>
          <a:blip r:embed="rId3">
            <a:extLst>
              <a:ext uri="{28A0092B-C50C-407E-A947-70E740481C1C}">
                <a14:useLocalDpi xmlns:a14="http://schemas.microsoft.com/office/drawing/2010/main" val="0"/>
              </a:ext>
            </a:extLst>
          </a:blip>
          <a:srcRect l="-25795" r="-25795"/>
          <a:stretch>
            <a:fillRect/>
          </a:stretch>
        </p:blipFill>
        <p:spPr>
          <a:xfrm>
            <a:off x="5540001" y="1752600"/>
            <a:ext cx="3566160" cy="4056062"/>
          </a:xfrm>
        </p:spPr>
      </p:pic>
    </p:spTree>
    <p:extLst>
      <p:ext uri="{BB962C8B-B14F-4D97-AF65-F5344CB8AC3E}">
        <p14:creationId xmlns:p14="http://schemas.microsoft.com/office/powerpoint/2010/main" val="96275996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4000" dirty="0" smtClean="0"/>
              <a:t>The Customer from Outer Space</a:t>
            </a:r>
            <a:endParaRPr lang="en-US" sz="4000" dirty="0"/>
          </a:p>
        </p:txBody>
      </p:sp>
      <p:pic>
        <p:nvPicPr>
          <p:cNvPr id="7" name="Content Placeholder 6" descr="Windows_7_-_Alien_from_outer_space.jpg"/>
          <p:cNvPicPr>
            <a:picLocks noGrp="1" noChangeAspect="1"/>
          </p:cNvPicPr>
          <p:nvPr>
            <p:ph idx="1"/>
          </p:nvPr>
        </p:nvPicPr>
        <p:blipFill>
          <a:blip r:embed="rId3">
            <a:extLst>
              <a:ext uri="{28A0092B-C50C-407E-A947-70E740481C1C}">
                <a14:useLocalDpi xmlns:a14="http://schemas.microsoft.com/office/drawing/2010/main" val="0"/>
              </a:ext>
            </a:extLst>
          </a:blip>
          <a:srcRect l="-20055" r="-20055"/>
          <a:stretch>
            <a:fillRect/>
          </a:stretch>
        </p:blipFill>
        <p:spPr/>
      </p:pic>
    </p:spTree>
    <p:extLst>
      <p:ext uri="{BB962C8B-B14F-4D97-AF65-F5344CB8AC3E}">
        <p14:creationId xmlns:p14="http://schemas.microsoft.com/office/powerpoint/2010/main" val="30767835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you_want_it_when_med.jpeg"/>
          <p:cNvPicPr>
            <a:picLocks noGrp="1" noChangeAspect="1"/>
          </p:cNvPicPr>
          <p:nvPr>
            <p:ph idx="1"/>
          </p:nvPr>
        </p:nvPicPr>
        <p:blipFill>
          <a:blip r:embed="rId3">
            <a:extLst>
              <a:ext uri="{28A0092B-C50C-407E-A947-70E740481C1C}">
                <a14:useLocalDpi xmlns:a14="http://schemas.microsoft.com/office/drawing/2010/main" val="0"/>
              </a:ext>
            </a:extLst>
          </a:blip>
          <a:srcRect t="-9361" b="-9361"/>
          <a:stretch>
            <a:fillRect/>
          </a:stretch>
        </p:blipFill>
        <p:spPr>
          <a:xfrm>
            <a:off x="900113" y="244475"/>
            <a:ext cx="7345362" cy="5821363"/>
          </a:xfrm>
        </p:spPr>
      </p:pic>
    </p:spTree>
    <p:extLst>
      <p:ext uri="{BB962C8B-B14F-4D97-AF65-F5344CB8AC3E}">
        <p14:creationId xmlns:p14="http://schemas.microsoft.com/office/powerpoint/2010/main" val="32227308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doctor_frowning.jpg"/>
          <p:cNvPicPr>
            <a:picLocks noGrp="1" noChangeAspect="1"/>
          </p:cNvPicPr>
          <p:nvPr>
            <p:ph sz="half" idx="1"/>
          </p:nvPr>
        </p:nvPicPr>
        <p:blipFill>
          <a:blip r:embed="rId3">
            <a:extLst>
              <a:ext uri="{28A0092B-C50C-407E-A947-70E740481C1C}">
                <a14:useLocalDpi xmlns:a14="http://schemas.microsoft.com/office/drawing/2010/main" val="0"/>
              </a:ext>
            </a:extLst>
          </a:blip>
          <a:srcRect t="-7164" b="-7164"/>
          <a:stretch>
            <a:fillRect/>
          </a:stretch>
        </p:blipFill>
        <p:spPr>
          <a:xfrm>
            <a:off x="900111" y="290690"/>
            <a:ext cx="3566160" cy="6073901"/>
          </a:xfrm>
        </p:spPr>
      </p:pic>
      <p:sp>
        <p:nvSpPr>
          <p:cNvPr id="6" name="Content Placeholder 5"/>
          <p:cNvSpPr>
            <a:spLocks noGrp="1"/>
          </p:cNvSpPr>
          <p:nvPr>
            <p:ph sz="half" idx="2"/>
          </p:nvPr>
        </p:nvSpPr>
        <p:spPr>
          <a:xfrm>
            <a:off x="4648199" y="1652346"/>
            <a:ext cx="3566160" cy="4712245"/>
          </a:xfrm>
        </p:spPr>
        <p:txBody>
          <a:bodyPr/>
          <a:lstStyle/>
          <a:p>
            <a:pPr marL="0" indent="0">
              <a:buNone/>
            </a:pPr>
            <a:r>
              <a:rPr lang="en-US" dirty="0" smtClean="0"/>
              <a:t>“The elevation of cholesterol and triglycerides indicates a marginal case of hyperlipidemia. The part I’m most concerned about is the unfavorable ratio of low-density to high-density lipoproteins. This probably indicates a preponderance of saturated fatty acids in the diet, which you’ll have to strictly control, because it definitely elevates your risk of coronary heart disease.”</a:t>
            </a:r>
            <a:endParaRPr lang="en-US" dirty="0"/>
          </a:p>
        </p:txBody>
      </p:sp>
    </p:spTree>
    <p:extLst>
      <p:ext uri="{BB962C8B-B14F-4D97-AF65-F5344CB8AC3E}">
        <p14:creationId xmlns:p14="http://schemas.microsoft.com/office/powerpoint/2010/main" val="3849216416"/>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 Id="rId3" Type="http://schemas.openxmlformats.org/officeDocument/2006/relationships/image" Target="../media/image3.jpeg"/></Relationships>
</file>

<file path=ppt/theme/theme1.xml><?xml version="1.0" encoding="utf-8"?>
<a:theme xmlns:a="http://schemas.openxmlformats.org/drawingml/2006/main" name="Capital">
  <a:themeElements>
    <a:clrScheme name="Capital">
      <a:dk1>
        <a:srgbClr val="000000"/>
      </a:dk1>
      <a:lt1>
        <a:srgbClr val="FFFFFF"/>
      </a:lt1>
      <a:dk2>
        <a:srgbClr val="6F6D5D"/>
      </a:dk2>
      <a:lt2>
        <a:srgbClr val="7C8F97"/>
      </a:lt2>
      <a:accent1>
        <a:srgbClr val="4B5A60"/>
      </a:accent1>
      <a:accent2>
        <a:srgbClr val="9C5238"/>
      </a:accent2>
      <a:accent3>
        <a:srgbClr val="504539"/>
      </a:accent3>
      <a:accent4>
        <a:srgbClr val="C1AD79"/>
      </a:accent4>
      <a:accent5>
        <a:srgbClr val="667559"/>
      </a:accent5>
      <a:accent6>
        <a:srgbClr val="BAD6AD"/>
      </a:accent6>
      <a:hlink>
        <a:srgbClr val="524A82"/>
      </a:hlink>
      <a:folHlink>
        <a:srgbClr val="8F9954"/>
      </a:folHlink>
    </a:clrScheme>
    <a:fontScheme name="Capital">
      <a:majorFont>
        <a:latin typeface="Calisto MT"/>
        <a:ea typeface=""/>
        <a:cs typeface=""/>
        <a:font script="Jpan" typeface="ＭＳ 明朝"/>
        <a:font script="Hans" typeface="宋体"/>
        <a:font script="Hant" typeface="新細明體"/>
      </a:majorFont>
      <a:minorFont>
        <a:latin typeface="Calisto MT"/>
        <a:ea typeface=""/>
        <a:cs typeface=""/>
        <a:font script="Jpan" typeface="ＭＳ 明朝"/>
        <a:font script="Hans" typeface="宋体"/>
        <a:font script="Hant" typeface="新細明體"/>
      </a:minorFont>
    </a:fontScheme>
    <a:fmtScheme name="Capital">
      <a:fillStyleLst>
        <a:solidFill>
          <a:schemeClr val="phClr"/>
        </a:solidFill>
        <a:blipFill rotWithShape="1">
          <a:blip xmlns:r="http://schemas.openxmlformats.org/officeDocument/2006/relationships" r:embed="rId1">
            <a:duotone>
              <a:schemeClr val="phClr">
                <a:satMod val="150000"/>
                <a:lumMod val="50000"/>
              </a:schemeClr>
              <a:schemeClr val="phClr">
                <a:satMod val="300000"/>
                <a:lumMod val="125000"/>
              </a:schemeClr>
            </a:duotone>
          </a:blip>
          <a:tile tx="0" ty="0" sx="100000" sy="100000" flip="none" algn="tl"/>
        </a:blipFill>
        <a:blipFill rotWithShape="1">
          <a:blip xmlns:r="http://schemas.openxmlformats.org/officeDocument/2006/relationships" r:embed="rId2">
            <a:duotone>
              <a:schemeClr val="phClr">
                <a:satMod val="135000"/>
                <a:lumMod val="80000"/>
              </a:schemeClr>
              <a:schemeClr val="phClr">
                <a:satMod val="250000"/>
                <a:lumMod val="150000"/>
              </a:schemeClr>
            </a:duotone>
          </a:blip>
          <a:stretch/>
        </a:blipFill>
      </a:fillStyleLst>
      <a:lnStyleLst>
        <a:ln w="12700" cap="flat" cmpd="sng" algn="ctr">
          <a:solidFill>
            <a:schemeClr val="phClr">
              <a:shade val="95000"/>
              <a:satMod val="105000"/>
            </a:schemeClr>
          </a:solidFill>
          <a:prstDash val="solid"/>
        </a:ln>
        <a:ln w="31750" cap="flat" cmpd="sng" algn="ctr">
          <a:solidFill>
            <a:schemeClr val="phClr">
              <a:shade val="90000"/>
            </a:schemeClr>
          </a:solidFill>
          <a:prstDash val="solid"/>
        </a:ln>
        <a:ln w="44450" cap="flat" cmpd="sng" algn="ctr">
          <a:solidFill>
            <a:schemeClr val="phClr">
              <a:shade val="85000"/>
            </a:schemeClr>
          </a:solidFill>
          <a:prstDash val="solid"/>
        </a:ln>
      </a:lnStyleLst>
      <a:effectStyleLst>
        <a:effectStyle>
          <a:effectLst/>
        </a:effectStyle>
        <a:effectStyle>
          <a:effectLst>
            <a:outerShdw blurRad="63500" sx="101000" sy="101000" algn="ctr" rotWithShape="0">
              <a:srgbClr val="000000">
                <a:alpha val="40000"/>
              </a:srgbClr>
            </a:outerShdw>
          </a:effectLst>
          <a:scene3d>
            <a:camera prst="perspectiveFront" fov="3000000"/>
            <a:lightRig rig="threePt" dir="tl"/>
          </a:scene3d>
          <a:sp3d>
            <a:bevelT w="0" h="0"/>
          </a:sp3d>
        </a:effectStyle>
        <a:effectStyle>
          <a:effectLst>
            <a:innerShdw blurRad="190500">
              <a:srgbClr val="000000">
                <a:alpha val="50000"/>
              </a:srgbClr>
            </a:innerShdw>
          </a:effectLst>
          <a:scene3d>
            <a:camera prst="perspectiveFront" fov="4800000"/>
            <a:lightRig rig="twoPt" dir="t">
              <a:rot lat="0" lon="0" rev="4800000"/>
            </a:lightRig>
          </a:scene3d>
          <a:sp3d>
            <a:bevelT w="0" h="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3">
            <a:duotone>
              <a:schemeClr val="phClr">
                <a:satMod val="150000"/>
                <a:lumMod val="50000"/>
              </a:schemeClr>
              <a:schemeClr val="phClr">
                <a:satMod val="400000"/>
                <a:lumMod val="16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Capital.thmx</Template>
  <TotalTime>962</TotalTime>
  <Words>1224</Words>
  <Application>Microsoft Macintosh PowerPoint</Application>
  <PresentationFormat>On-screen Show (4:3)</PresentationFormat>
  <Paragraphs>141</Paragraphs>
  <Slides>27</Slides>
  <Notes>23</Notes>
  <HiddenSlides>0</HiddenSlides>
  <MMClips>1</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Capital</vt:lpstr>
      <vt:lpstr>Use the Other Hand</vt:lpstr>
      <vt:lpstr>PowerPoint Presentation</vt:lpstr>
      <vt:lpstr>Communicating with the Non-technical</vt:lpstr>
      <vt:lpstr>Don’t Do What I Did</vt:lpstr>
      <vt:lpstr>D&amp;C 121</vt:lpstr>
      <vt:lpstr>Dinosaur Brains</vt:lpstr>
      <vt:lpstr>The Customer from Outer Space</vt:lpstr>
      <vt:lpstr>PowerPoint Presentation</vt:lpstr>
      <vt:lpstr>PowerPoint Presentation</vt:lpstr>
      <vt:lpstr>PowerPoint Presentation</vt:lpstr>
      <vt:lpstr>PowerPoint Presentation</vt:lpstr>
      <vt:lpstr>PowerPoint Presentation</vt:lpstr>
      <vt:lpstr>PowerPoint Presentation</vt:lpstr>
      <vt:lpstr>The Customer from Outer Space</vt:lpstr>
      <vt:lpstr>Tips for Talking with Non-technical People</vt:lpstr>
      <vt:lpstr>1. Get some humility</vt:lpstr>
      <vt:lpstr>2. Talk about people and actions, not systems and code</vt:lpstr>
      <vt:lpstr>3. Learn about your customers’ world</vt:lpstr>
      <vt:lpstr>4. Translate and educate</vt:lpstr>
      <vt:lpstr>5. Use creative communications tools</vt:lpstr>
      <vt:lpstr>Simplify</vt:lpstr>
      <vt:lpstr>More Tips</vt:lpstr>
      <vt:lpstr>More Tips</vt:lpstr>
      <vt:lpstr>More Tips</vt:lpstr>
      <vt:lpstr>When techies speak …</vt:lpstr>
      <vt:lpstr>… the devil’s in the details</vt:lpstr>
      <vt:lpstr>Definitions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Don’t Do What I Did</dc:title>
  <dc:creator>Kevin Twitchell</dc:creator>
  <cp:lastModifiedBy>Kevin Twitchell</cp:lastModifiedBy>
  <cp:revision>73</cp:revision>
  <dcterms:created xsi:type="dcterms:W3CDTF">2013-09-06T20:34:33Z</dcterms:created>
  <dcterms:modified xsi:type="dcterms:W3CDTF">2013-11-06T18:48:38Z</dcterms:modified>
</cp:coreProperties>
</file>

<file path=docProps/thumbnail.jpeg>
</file>